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60" r:id="rId5"/>
    <p:sldId id="261" r:id="rId6"/>
    <p:sldId id="259" r:id="rId7"/>
    <p:sldId id="262" r:id="rId8"/>
    <p:sldId id="268" r:id="rId9"/>
    <p:sldId id="263" r:id="rId10"/>
    <p:sldId id="270" r:id="rId11"/>
    <p:sldId id="266" r:id="rId12"/>
    <p:sldId id="264" r:id="rId13"/>
    <p:sldId id="265" r:id="rId14"/>
    <p:sldId id="267"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B5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68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0A4C168-D280-4E15-825E-8CE7983280BB}" type="datetimeFigureOut">
              <a:rPr lang="en-US" smtClean="0"/>
              <a:t>10/15/2013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CC24EAE-33DC-4536-9F3F-6A1C1FEE285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0A4C168-D280-4E15-825E-8CE7983280BB}" type="datetimeFigureOut">
              <a:rPr lang="en-US" smtClean="0"/>
              <a:t>10/15/2013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CC24EAE-33DC-4536-9F3F-6A1C1FEE285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0A4C168-D280-4E15-825E-8CE7983280BB}" type="datetimeFigureOut">
              <a:rPr lang="en-US" smtClean="0"/>
              <a:t>10/15/2013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CC24EAE-33DC-4536-9F3F-6A1C1FEE285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0A4C168-D280-4E15-825E-8CE7983280BB}" type="datetimeFigureOut">
              <a:rPr lang="en-US" smtClean="0"/>
              <a:t>10/15/2013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CC24EAE-33DC-4536-9F3F-6A1C1FEE2852}"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0A4C168-D280-4E15-825E-8CE7983280BB}" type="datetimeFigureOut">
              <a:rPr lang="en-US" smtClean="0"/>
              <a:t>10/15/2013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CC24EAE-33DC-4536-9F3F-6A1C1FEE2852}"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0A4C168-D280-4E15-825E-8CE7983280BB}" type="datetimeFigureOut">
              <a:rPr lang="en-US" smtClean="0"/>
              <a:t>10/15/2013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CC24EAE-33DC-4536-9F3F-6A1C1FEE2852}"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0A4C168-D280-4E15-825E-8CE7983280BB}" type="datetimeFigureOut">
              <a:rPr lang="en-US" smtClean="0"/>
              <a:t>10/15/2013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CC24EAE-33DC-4536-9F3F-6A1C1FEE285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0A4C168-D280-4E15-825E-8CE7983280BB}" type="datetimeFigureOut">
              <a:rPr lang="en-US" smtClean="0"/>
              <a:t>10/15/2013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CC24EAE-33DC-4536-9F3F-6A1C1FEE2852}"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0A4C168-D280-4E15-825E-8CE7983280BB}" type="datetimeFigureOut">
              <a:rPr lang="en-US" smtClean="0"/>
              <a:t>10/15/2013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CC24EAE-33DC-4536-9F3F-6A1C1FEE285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0A4C168-D280-4E15-825E-8CE7983280BB}" type="datetimeFigureOut">
              <a:rPr lang="en-US" smtClean="0"/>
              <a:t>10/15/2013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CC24EAE-33DC-4536-9F3F-6A1C1FEE285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0A4C168-D280-4E15-825E-8CE7983280BB}" type="datetimeFigureOut">
              <a:rPr lang="en-US" smtClean="0"/>
              <a:t>10/15/2013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CC24EAE-33DC-4536-9F3F-6A1C1FEE2852}"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0A4C168-D280-4E15-825E-8CE7983280BB}" type="datetimeFigureOut">
              <a:rPr lang="en-US" smtClean="0"/>
              <a:t>10/15/2013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CC24EAE-33DC-4536-9F3F-6A1C1FEE285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5.xm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30.jpg"/><Relationship Id="rId2" Type="http://schemas.openxmlformats.org/officeDocument/2006/relationships/image" Target="../media/image14.jpg"/><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8.jp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5.xml"/><Relationship Id="rId5" Type="http://schemas.openxmlformats.org/officeDocument/2006/relationships/image" Target="../media/image7.jp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5.jpg"/><Relationship Id="rId1" Type="http://schemas.openxmlformats.org/officeDocument/2006/relationships/slideLayout" Target="../slideLayouts/slideLayout5.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rot="2064693">
            <a:off x="-853896" y="-905669"/>
            <a:ext cx="6519827" cy="6663314"/>
          </a:xfrm>
          <a:prstGeom prst="triangle">
            <a:avLst>
              <a:gd name="adj" fmla="val 57787"/>
            </a:avLst>
          </a:prstGeom>
          <a:solidFill>
            <a:srgbClr val="DDB5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rot="20809473">
            <a:off x="2030171" y="1296123"/>
            <a:ext cx="5907279" cy="3616504"/>
          </a:xfrm>
          <a:prstGeom prst="triangle">
            <a:avLst/>
          </a:prstGeom>
          <a:ln>
            <a:solidFill>
              <a:schemeClr val="accent3">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362200" y="457200"/>
            <a:ext cx="6400800" cy="1752600"/>
          </a:xfrm>
          <a:ln>
            <a:solidFill>
              <a:schemeClr val="tx1"/>
            </a:solidFill>
          </a:ln>
        </p:spPr>
        <p:style>
          <a:lnRef idx="0">
            <a:schemeClr val="accent3"/>
          </a:lnRef>
          <a:fillRef idx="3">
            <a:schemeClr val="accent3"/>
          </a:fillRef>
          <a:effectRef idx="3">
            <a:schemeClr val="accent3"/>
          </a:effectRef>
          <a:fontRef idx="minor">
            <a:schemeClr val="lt1"/>
          </a:fontRef>
        </p:style>
        <p:txBody>
          <a:bodyPr>
            <a:noAutofit/>
          </a:bodyPr>
          <a:lstStyle/>
          <a:p>
            <a:pPr algn="ctr"/>
            <a:r>
              <a:rPr lang="en-US" sz="5400" dirty="0" smtClean="0">
                <a:solidFill>
                  <a:schemeClr val="tx1">
                    <a:lumMod val="95000"/>
                    <a:lumOff val="5000"/>
                  </a:schemeClr>
                </a:solidFill>
              </a:rPr>
              <a:t>Cardiorespiratory Endurance Fitness</a:t>
            </a:r>
            <a:endParaRPr lang="en-US" sz="5400" dirty="0">
              <a:solidFill>
                <a:schemeClr val="tx1">
                  <a:lumMod val="95000"/>
                  <a:lumOff val="5000"/>
                </a:schemeClr>
              </a:solidFill>
            </a:endParaRPr>
          </a:p>
        </p:txBody>
      </p:sp>
      <p:sp>
        <p:nvSpPr>
          <p:cNvPr id="3" name="Subtitle 2"/>
          <p:cNvSpPr>
            <a:spLocks noGrp="1"/>
          </p:cNvSpPr>
          <p:nvPr>
            <p:ph type="subTitle" idx="1"/>
          </p:nvPr>
        </p:nvSpPr>
        <p:spPr>
          <a:xfrm>
            <a:off x="533400" y="2209800"/>
            <a:ext cx="7924800" cy="2971800"/>
          </a:xfrm>
          <a:ln>
            <a:noFill/>
          </a:ln>
        </p:spPr>
        <p:txBody>
          <a:bodyPr>
            <a:normAutofit fontScale="92500" lnSpcReduction="10000"/>
          </a:bodyPr>
          <a:lstStyle/>
          <a:p>
            <a:pPr algn="l"/>
            <a:r>
              <a:rPr lang="en-US" sz="2400" dirty="0" smtClean="0">
                <a:solidFill>
                  <a:schemeClr val="bg2">
                    <a:lumMod val="10000"/>
                  </a:schemeClr>
                </a:solidFill>
              </a:rPr>
              <a:t>Objectives:</a:t>
            </a:r>
          </a:p>
          <a:p>
            <a:pPr marL="514350" indent="-514350" algn="l">
              <a:buFont typeface="Wingdings" pitchFamily="2" charset="2"/>
              <a:buChar char="q"/>
            </a:pPr>
            <a:r>
              <a:rPr lang="en-US" sz="2400" dirty="0" smtClean="0">
                <a:solidFill>
                  <a:schemeClr val="bg2">
                    <a:lumMod val="10000"/>
                  </a:schemeClr>
                </a:solidFill>
              </a:rPr>
              <a:t>Students will understand the principle of cardiorespiratory endurance fitness (CR) and the components of CR fitness i.e. (a) Overloading &amp; the Muscle pump (b) aerobic exercises (c) training heart rate (d) FITT safety: frequency, intensity, time, type (</a:t>
            </a:r>
            <a:r>
              <a:rPr lang="en-US" sz="2400" dirty="0">
                <a:solidFill>
                  <a:schemeClr val="bg2">
                    <a:lumMod val="10000"/>
                  </a:schemeClr>
                </a:solidFill>
              </a:rPr>
              <a:t>e</a:t>
            </a:r>
            <a:r>
              <a:rPr lang="en-US" sz="2400" dirty="0" smtClean="0">
                <a:solidFill>
                  <a:schemeClr val="bg2">
                    <a:lumMod val="10000"/>
                  </a:schemeClr>
                </a:solidFill>
              </a:rPr>
              <a:t>) reduced health risks </a:t>
            </a:r>
          </a:p>
          <a:p>
            <a:pPr marL="514350" indent="-514350" algn="l">
              <a:buFont typeface="Wingdings" pitchFamily="2" charset="2"/>
              <a:buChar char="q"/>
            </a:pPr>
            <a:endParaRPr lang="en-US" sz="2400" dirty="0" smtClean="0">
              <a:solidFill>
                <a:schemeClr val="bg2">
                  <a:lumMod val="10000"/>
                </a:schemeClr>
              </a:solidFill>
            </a:endParaRPr>
          </a:p>
          <a:p>
            <a:pPr marL="342900" indent="-342900" algn="l">
              <a:buFont typeface="Wingdings" pitchFamily="2" charset="2"/>
              <a:buChar char="q"/>
            </a:pPr>
            <a:r>
              <a:rPr lang="en-US" sz="2400" dirty="0" smtClean="0">
                <a:solidFill>
                  <a:schemeClr val="bg2">
                    <a:lumMod val="10000"/>
                  </a:schemeClr>
                </a:solidFill>
              </a:rPr>
              <a:t>Participate in a 1.5 mile run</a:t>
            </a:r>
          </a:p>
        </p:txBody>
      </p:sp>
      <p:sp>
        <p:nvSpPr>
          <p:cNvPr id="6" name="TextBox 5"/>
          <p:cNvSpPr txBox="1"/>
          <p:nvPr/>
        </p:nvSpPr>
        <p:spPr>
          <a:xfrm>
            <a:off x="5791200" y="6324600"/>
            <a:ext cx="3076483" cy="369332"/>
          </a:xfrm>
          <a:prstGeom prst="rect">
            <a:avLst/>
          </a:prstGeom>
          <a:noFill/>
        </p:spPr>
        <p:txBody>
          <a:bodyPr wrap="none" rtlCol="0">
            <a:spAutoFit/>
          </a:bodyPr>
          <a:lstStyle/>
          <a:p>
            <a:r>
              <a:rPr lang="en-US" dirty="0" smtClean="0"/>
              <a:t>Indian Hills Middle School</a:t>
            </a:r>
            <a:endParaRPr lang="en-US" dirty="0"/>
          </a:p>
        </p:txBody>
      </p:sp>
    </p:spTree>
    <p:extLst>
      <p:ext uri="{BB962C8B-B14F-4D97-AF65-F5344CB8AC3E}">
        <p14:creationId xmlns:p14="http://schemas.microsoft.com/office/powerpoint/2010/main" val="42783809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1143000" y="5715000"/>
            <a:ext cx="7162800" cy="648232"/>
          </a:xfrm>
        </p:spPr>
        <p:txBody>
          <a:bodyPr>
            <a:normAutofit fontScale="92500" lnSpcReduction="10000"/>
          </a:bodyPr>
          <a:lstStyle/>
          <a:p>
            <a:pPr algn="ctr"/>
            <a:r>
              <a:rPr lang="en-US" sz="2800" dirty="0" smtClean="0"/>
              <a:t>Example of a poor work out.</a:t>
            </a:r>
            <a:r>
              <a:rPr lang="en-US" sz="800" dirty="0" smtClean="0"/>
              <a:t>  </a:t>
            </a:r>
            <a:endParaRPr lang="en-US" dirty="0"/>
          </a:p>
          <a:p>
            <a:pPr algn="ctr"/>
            <a:r>
              <a:rPr lang="en-US" dirty="0"/>
              <a:t>6</a:t>
            </a:r>
            <a:r>
              <a:rPr lang="en-US" dirty="0" smtClean="0"/>
              <a:t>0</a:t>
            </a:r>
            <a:r>
              <a:rPr lang="en-US" dirty="0" smtClean="0"/>
              <a:t>% of the work out is under the 150 training heart rate zone.</a:t>
            </a:r>
            <a:endParaRPr lang="en-US" dirty="0"/>
          </a:p>
        </p:txBody>
      </p:sp>
      <p:pic>
        <p:nvPicPr>
          <p:cNvPr id="10" name="Picture Placeholder 9"/>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7534" b="17534"/>
          <a:stretch>
            <a:fillRect/>
          </a:stretch>
        </p:blipFill>
        <p:spPr>
          <a:xfrm>
            <a:off x="228600" y="304800"/>
            <a:ext cx="8727529" cy="5371002"/>
          </a:xfrm>
        </p:spPr>
      </p:pic>
    </p:spTree>
    <p:extLst>
      <p:ext uri="{BB962C8B-B14F-4D97-AF65-F5344CB8AC3E}">
        <p14:creationId xmlns:p14="http://schemas.microsoft.com/office/powerpoint/2010/main" val="1552682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schemeClr>
          </a:solidFill>
        </p:spPr>
        <p:txBody>
          <a:bodyPr/>
          <a:lstStyle/>
          <a:p>
            <a:pPr algn="ctr"/>
            <a:r>
              <a:rPr lang="en-US" dirty="0" smtClean="0"/>
              <a:t>Individual Workouts</a:t>
            </a:r>
            <a:endParaRPr lang="en-US" dirty="0"/>
          </a:p>
        </p:txBody>
      </p:sp>
      <p:sp>
        <p:nvSpPr>
          <p:cNvPr id="3" name="Text Placeholder 2"/>
          <p:cNvSpPr>
            <a:spLocks noGrp="1"/>
          </p:cNvSpPr>
          <p:nvPr>
            <p:ph type="body" idx="1"/>
          </p:nvPr>
        </p:nvSpPr>
        <p:spPr>
          <a:xfrm>
            <a:off x="531812" y="1752600"/>
            <a:ext cx="4040188" cy="762000"/>
          </a:xfrm>
        </p:spPr>
        <p:txBody>
          <a:bodyPr/>
          <a:lstStyle/>
          <a:p>
            <a:pPr algn="ctr"/>
            <a:r>
              <a:rPr lang="en-US" dirty="0" smtClean="0"/>
              <a:t>Good Pacing Workout</a:t>
            </a:r>
            <a:endParaRPr lang="en-US" dirty="0"/>
          </a:p>
        </p:txBody>
      </p:sp>
      <p:sp>
        <p:nvSpPr>
          <p:cNvPr id="4" name="Text Placeholder 3"/>
          <p:cNvSpPr>
            <a:spLocks noGrp="1"/>
          </p:cNvSpPr>
          <p:nvPr>
            <p:ph type="body" sz="half" idx="3"/>
          </p:nvPr>
        </p:nvSpPr>
        <p:spPr>
          <a:xfrm>
            <a:off x="4648200" y="1752600"/>
            <a:ext cx="4041775" cy="762000"/>
          </a:xfrm>
        </p:spPr>
        <p:txBody>
          <a:bodyPr>
            <a:normAutofit lnSpcReduction="10000"/>
          </a:bodyPr>
          <a:lstStyle/>
          <a:p>
            <a:pPr algn="ctr"/>
            <a:r>
              <a:rPr lang="en-US" dirty="0" smtClean="0"/>
              <a:t>Not Paying Attention </a:t>
            </a:r>
            <a:r>
              <a:rPr lang="en-US" dirty="0"/>
              <a:t>W</a:t>
            </a:r>
            <a:r>
              <a:rPr lang="en-US" dirty="0" smtClean="0"/>
              <a:t>orkout</a:t>
            </a:r>
            <a:endParaRPr lang="en-US" dirty="0"/>
          </a:p>
        </p:txBody>
      </p:sp>
      <p:pic>
        <p:nvPicPr>
          <p:cNvPr id="7" name="Content Placeholder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533400" y="2743200"/>
            <a:ext cx="4040188" cy="2230945"/>
          </a:xfrm>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8200" y="2743200"/>
            <a:ext cx="4041775" cy="2231005"/>
          </a:xfrm>
        </p:spPr>
      </p:pic>
      <p:sp>
        <p:nvSpPr>
          <p:cNvPr id="9" name="TextBox 8"/>
          <p:cNvSpPr txBox="1"/>
          <p:nvPr/>
        </p:nvSpPr>
        <p:spPr>
          <a:xfrm>
            <a:off x="533400" y="5105400"/>
            <a:ext cx="4038600" cy="1200329"/>
          </a:xfrm>
          <a:prstGeom prst="rect">
            <a:avLst/>
          </a:prstGeom>
          <a:noFill/>
        </p:spPr>
        <p:txBody>
          <a:bodyPr wrap="square" rtlCol="0">
            <a:spAutoFit/>
          </a:bodyPr>
          <a:lstStyle/>
          <a:p>
            <a:r>
              <a:rPr lang="en-US" dirty="0" smtClean="0"/>
              <a:t>This individual kept a good steady pace of around 178 beats per minute, resulting in an excellent workout.</a:t>
            </a:r>
            <a:endParaRPr lang="en-US" dirty="0"/>
          </a:p>
        </p:txBody>
      </p:sp>
      <p:sp>
        <p:nvSpPr>
          <p:cNvPr id="10" name="TextBox 9"/>
          <p:cNvSpPr txBox="1"/>
          <p:nvPr/>
        </p:nvSpPr>
        <p:spPr>
          <a:xfrm>
            <a:off x="4953000" y="5004911"/>
            <a:ext cx="3886200" cy="1477328"/>
          </a:xfrm>
          <a:prstGeom prst="rect">
            <a:avLst/>
          </a:prstGeom>
          <a:noFill/>
        </p:spPr>
        <p:txBody>
          <a:bodyPr wrap="square" rtlCol="0">
            <a:spAutoFit/>
          </a:bodyPr>
          <a:lstStyle/>
          <a:p>
            <a:r>
              <a:rPr lang="en-US" dirty="0" smtClean="0"/>
              <a:t>This individual was not coded in properly and did not correct the problem, consequently the workout will result in poor performance. </a:t>
            </a:r>
            <a:endParaRPr lang="en-US" dirty="0"/>
          </a:p>
        </p:txBody>
      </p:sp>
    </p:spTree>
    <p:extLst>
      <p:ext uri="{BB962C8B-B14F-4D97-AF65-F5344CB8AC3E}">
        <p14:creationId xmlns:p14="http://schemas.microsoft.com/office/powerpoint/2010/main" val="125522931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par>
                          <p:cTn id="25" fill="hold">
                            <p:stCondLst>
                              <p:cond delay="500"/>
                            </p:stCondLst>
                            <p:childTnLst>
                              <p:par>
                                <p:cTn id="26" presetID="26" presetClass="entr" presetSubtype="0" fill="hold" grpId="0" nodeType="afterEffect">
                                  <p:stCondLst>
                                    <p:cond delay="0"/>
                                  </p:stCondLst>
                                  <p:childTnLst>
                                    <p:set>
                                      <p:cBhvr>
                                        <p:cTn id="27" dur="1" fill="hold">
                                          <p:stCondLst>
                                            <p:cond delay="0"/>
                                          </p:stCondLst>
                                        </p:cTn>
                                        <p:tgtEl>
                                          <p:spTgt spid="4">
                                            <p:bg/>
                                          </p:spTgt>
                                        </p:tgtEl>
                                        <p:attrNameLst>
                                          <p:attrName>style.visibility</p:attrName>
                                        </p:attrNameLst>
                                      </p:cBhvr>
                                      <p:to>
                                        <p:strVal val="visible"/>
                                      </p:to>
                                    </p:set>
                                    <p:animEffect transition="in" filter="wipe(down)">
                                      <p:cBhvr>
                                        <p:cTn id="28" dur="580">
                                          <p:stCondLst>
                                            <p:cond delay="0"/>
                                          </p:stCondLst>
                                        </p:cTn>
                                        <p:tgtEl>
                                          <p:spTgt spid="4">
                                            <p:bg/>
                                          </p:spTgt>
                                        </p:tgtEl>
                                      </p:cBhvr>
                                    </p:animEffect>
                                    <p:anim calcmode="lin" valueType="num">
                                      <p:cBhvr>
                                        <p:cTn id="29" dur="1822"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bg/>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bg/>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bg/>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bg/>
                                          </p:spTgt>
                                        </p:tgtEl>
                                      </p:cBhvr>
                                      <p:to x="100000" y="60000"/>
                                    </p:animScale>
                                    <p:animScale>
                                      <p:cBhvr>
                                        <p:cTn id="35" dur="166" decel="50000">
                                          <p:stCondLst>
                                            <p:cond delay="676"/>
                                          </p:stCondLst>
                                        </p:cTn>
                                        <p:tgtEl>
                                          <p:spTgt spid="4">
                                            <p:bg/>
                                          </p:spTgt>
                                        </p:tgtEl>
                                      </p:cBhvr>
                                      <p:to x="100000" y="100000"/>
                                    </p:animScale>
                                    <p:animScale>
                                      <p:cBhvr>
                                        <p:cTn id="36" dur="26">
                                          <p:stCondLst>
                                            <p:cond delay="1312"/>
                                          </p:stCondLst>
                                        </p:cTn>
                                        <p:tgtEl>
                                          <p:spTgt spid="4">
                                            <p:bg/>
                                          </p:spTgt>
                                        </p:tgtEl>
                                      </p:cBhvr>
                                      <p:to x="100000" y="80000"/>
                                    </p:animScale>
                                    <p:animScale>
                                      <p:cBhvr>
                                        <p:cTn id="37" dur="166" decel="50000">
                                          <p:stCondLst>
                                            <p:cond delay="1338"/>
                                          </p:stCondLst>
                                        </p:cTn>
                                        <p:tgtEl>
                                          <p:spTgt spid="4">
                                            <p:bg/>
                                          </p:spTgt>
                                        </p:tgtEl>
                                      </p:cBhvr>
                                      <p:to x="100000" y="100000"/>
                                    </p:animScale>
                                    <p:animScale>
                                      <p:cBhvr>
                                        <p:cTn id="38" dur="26">
                                          <p:stCondLst>
                                            <p:cond delay="1642"/>
                                          </p:stCondLst>
                                        </p:cTn>
                                        <p:tgtEl>
                                          <p:spTgt spid="4">
                                            <p:bg/>
                                          </p:spTgt>
                                        </p:tgtEl>
                                      </p:cBhvr>
                                      <p:to x="100000" y="90000"/>
                                    </p:animScale>
                                    <p:animScale>
                                      <p:cBhvr>
                                        <p:cTn id="39" dur="166" decel="50000">
                                          <p:stCondLst>
                                            <p:cond delay="1668"/>
                                          </p:stCondLst>
                                        </p:cTn>
                                        <p:tgtEl>
                                          <p:spTgt spid="4">
                                            <p:bg/>
                                          </p:spTgt>
                                        </p:tgtEl>
                                      </p:cBhvr>
                                      <p:to x="100000" y="100000"/>
                                    </p:animScale>
                                    <p:animScale>
                                      <p:cBhvr>
                                        <p:cTn id="40" dur="26">
                                          <p:stCondLst>
                                            <p:cond delay="1808"/>
                                          </p:stCondLst>
                                        </p:cTn>
                                        <p:tgtEl>
                                          <p:spTgt spid="4">
                                            <p:bg/>
                                          </p:spTgt>
                                        </p:tgtEl>
                                      </p:cBhvr>
                                      <p:to x="100000" y="95000"/>
                                    </p:animScale>
                                    <p:animScale>
                                      <p:cBhvr>
                                        <p:cTn id="41" dur="166" decel="50000">
                                          <p:stCondLst>
                                            <p:cond delay="1834"/>
                                          </p:stCondLst>
                                        </p:cTn>
                                        <p:tgtEl>
                                          <p:spTgt spid="4">
                                            <p:bg/>
                                          </p:spTgt>
                                        </p:tgtEl>
                                      </p:cBhvr>
                                      <p:to x="100000" y="100000"/>
                                    </p:animScale>
                                  </p:childTnLst>
                                </p:cTn>
                              </p:par>
                            </p:childTnLst>
                          </p:cTn>
                        </p:par>
                        <p:par>
                          <p:cTn id="42" fill="hold">
                            <p:stCondLst>
                              <p:cond delay="2500"/>
                            </p:stCondLst>
                            <p:childTnLst>
                              <p:par>
                                <p:cTn id="43" presetID="26" presetClass="entr" presetSubtype="0" fill="hold" grpId="0" nodeType="after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Effect transition="in" filter="wipe(down)">
                                      <p:cBhvr>
                                        <p:cTn id="45" dur="580">
                                          <p:stCondLst>
                                            <p:cond delay="0"/>
                                          </p:stCondLst>
                                        </p:cTn>
                                        <p:tgtEl>
                                          <p:spTgt spid="4">
                                            <p:txEl>
                                              <p:pRg st="0" end="0"/>
                                            </p:txEl>
                                          </p:spTgt>
                                        </p:tgtEl>
                                      </p:cBhvr>
                                    </p:animEffect>
                                    <p:anim calcmode="lin" valueType="num">
                                      <p:cBhvr>
                                        <p:cTn id="4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4">
                                            <p:txEl>
                                              <p:pRg st="0" end="0"/>
                                            </p:txEl>
                                          </p:spTgt>
                                        </p:tgtEl>
                                      </p:cBhvr>
                                      <p:to x="100000" y="60000"/>
                                    </p:animScale>
                                    <p:animScale>
                                      <p:cBhvr>
                                        <p:cTn id="52" dur="166" decel="50000">
                                          <p:stCondLst>
                                            <p:cond delay="676"/>
                                          </p:stCondLst>
                                        </p:cTn>
                                        <p:tgtEl>
                                          <p:spTgt spid="4">
                                            <p:txEl>
                                              <p:pRg st="0" end="0"/>
                                            </p:txEl>
                                          </p:spTgt>
                                        </p:tgtEl>
                                      </p:cBhvr>
                                      <p:to x="100000" y="100000"/>
                                    </p:animScale>
                                    <p:animScale>
                                      <p:cBhvr>
                                        <p:cTn id="53" dur="26">
                                          <p:stCondLst>
                                            <p:cond delay="1312"/>
                                          </p:stCondLst>
                                        </p:cTn>
                                        <p:tgtEl>
                                          <p:spTgt spid="4">
                                            <p:txEl>
                                              <p:pRg st="0" end="0"/>
                                            </p:txEl>
                                          </p:spTgt>
                                        </p:tgtEl>
                                      </p:cBhvr>
                                      <p:to x="100000" y="80000"/>
                                    </p:animScale>
                                    <p:animScale>
                                      <p:cBhvr>
                                        <p:cTn id="54" dur="166" decel="50000">
                                          <p:stCondLst>
                                            <p:cond delay="1338"/>
                                          </p:stCondLst>
                                        </p:cTn>
                                        <p:tgtEl>
                                          <p:spTgt spid="4">
                                            <p:txEl>
                                              <p:pRg st="0" end="0"/>
                                            </p:txEl>
                                          </p:spTgt>
                                        </p:tgtEl>
                                      </p:cBhvr>
                                      <p:to x="100000" y="100000"/>
                                    </p:animScale>
                                    <p:animScale>
                                      <p:cBhvr>
                                        <p:cTn id="55" dur="26">
                                          <p:stCondLst>
                                            <p:cond delay="1642"/>
                                          </p:stCondLst>
                                        </p:cTn>
                                        <p:tgtEl>
                                          <p:spTgt spid="4">
                                            <p:txEl>
                                              <p:pRg st="0" end="0"/>
                                            </p:txEl>
                                          </p:spTgt>
                                        </p:tgtEl>
                                      </p:cBhvr>
                                      <p:to x="100000" y="90000"/>
                                    </p:animScale>
                                    <p:animScale>
                                      <p:cBhvr>
                                        <p:cTn id="56" dur="166" decel="50000">
                                          <p:stCondLst>
                                            <p:cond delay="1668"/>
                                          </p:stCondLst>
                                        </p:cTn>
                                        <p:tgtEl>
                                          <p:spTgt spid="4">
                                            <p:txEl>
                                              <p:pRg st="0" end="0"/>
                                            </p:txEl>
                                          </p:spTgt>
                                        </p:tgtEl>
                                      </p:cBhvr>
                                      <p:to x="100000" y="100000"/>
                                    </p:animScale>
                                    <p:animScale>
                                      <p:cBhvr>
                                        <p:cTn id="57" dur="26">
                                          <p:stCondLst>
                                            <p:cond delay="1808"/>
                                          </p:stCondLst>
                                        </p:cTn>
                                        <p:tgtEl>
                                          <p:spTgt spid="4">
                                            <p:txEl>
                                              <p:pRg st="0" end="0"/>
                                            </p:txEl>
                                          </p:spTgt>
                                        </p:tgtEl>
                                      </p:cBhvr>
                                      <p:to x="100000" y="95000"/>
                                    </p:animScale>
                                    <p:animScale>
                                      <p:cBhvr>
                                        <p:cTn id="58" dur="166" decel="50000">
                                          <p:stCondLst>
                                            <p:cond delay="1834"/>
                                          </p:stCondLst>
                                        </p:cTn>
                                        <p:tgtEl>
                                          <p:spTgt spid="4">
                                            <p:txEl>
                                              <p:pRg st="0" end="0"/>
                                            </p:txEl>
                                          </p:spTgt>
                                        </p:tgtEl>
                                      </p:cBhvr>
                                      <p:to x="100000" y="100000"/>
                                    </p:animScale>
                                  </p:childTnLst>
                                </p:cTn>
                              </p:par>
                              <p:par>
                                <p:cTn id="59" presetID="53" presetClass="entr" presetSubtype="16"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ppt_w</p:attrName>
                                        </p:attrNameLst>
                                      </p:cBhvr>
                                      <p:tavLst>
                                        <p:tav tm="0">
                                          <p:val>
                                            <p:fltVal val="0"/>
                                          </p:val>
                                        </p:tav>
                                        <p:tav tm="100000">
                                          <p:val>
                                            <p:strVal val="#ppt_w"/>
                                          </p:val>
                                        </p:tav>
                                      </p:tavLst>
                                    </p:anim>
                                    <p:anim calcmode="lin" valueType="num">
                                      <p:cBhvr>
                                        <p:cTn id="62" dur="500" fill="hold"/>
                                        <p:tgtEl>
                                          <p:spTgt spid="8"/>
                                        </p:tgtEl>
                                        <p:attrNameLst>
                                          <p:attrName>ppt_h</p:attrName>
                                        </p:attrNameLst>
                                      </p:cBhvr>
                                      <p:tavLst>
                                        <p:tav tm="0">
                                          <p:val>
                                            <p:fltVal val="0"/>
                                          </p:val>
                                        </p:tav>
                                        <p:tav tm="100000">
                                          <p:val>
                                            <p:strVal val="#ppt_h"/>
                                          </p:val>
                                        </p:tav>
                                      </p:tavLst>
                                    </p:anim>
                                    <p:animEffect transition="in" filter="fade">
                                      <p:cBhvr>
                                        <p:cTn id="63" dur="500"/>
                                        <p:tgtEl>
                                          <p:spTgt spid="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500" fill="hold"/>
                                        <p:tgtEl>
                                          <p:spTgt spid="10"/>
                                        </p:tgtEl>
                                        <p:attrNameLst>
                                          <p:attrName>ppt_w</p:attrName>
                                        </p:attrNameLst>
                                      </p:cBhvr>
                                      <p:tavLst>
                                        <p:tav tm="0">
                                          <p:val>
                                            <p:fltVal val="0"/>
                                          </p:val>
                                        </p:tav>
                                        <p:tav tm="100000">
                                          <p:val>
                                            <p:strVal val="#ppt_w"/>
                                          </p:val>
                                        </p:tav>
                                      </p:tavLst>
                                    </p:anim>
                                    <p:anim calcmode="lin" valueType="num">
                                      <p:cBhvr>
                                        <p:cTn id="67" dur="500" fill="hold"/>
                                        <p:tgtEl>
                                          <p:spTgt spid="10"/>
                                        </p:tgtEl>
                                        <p:attrNameLst>
                                          <p:attrName>ppt_h</p:attrName>
                                        </p:attrNameLst>
                                      </p:cBhvr>
                                      <p:tavLst>
                                        <p:tav tm="0">
                                          <p:val>
                                            <p:fltVal val="0"/>
                                          </p:val>
                                        </p:tav>
                                        <p:tav tm="100000">
                                          <p:val>
                                            <p:strVal val="#ppt_h"/>
                                          </p:val>
                                        </p:tav>
                                      </p:tavLst>
                                    </p:anim>
                                    <p:animEffect transition="in" filter="fade">
                                      <p:cBhvr>
                                        <p:cTn id="6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10"/>
          <p:cNvSpPr/>
          <p:nvPr/>
        </p:nvSpPr>
        <p:spPr>
          <a:xfrm rot="20226224">
            <a:off x="1934976" y="908887"/>
            <a:ext cx="7036164" cy="4768196"/>
          </a:xfrm>
          <a:prstGeom prst="triangl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152591">
            <a:off x="359254" y="197649"/>
            <a:ext cx="6386632" cy="5580404"/>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solidFill>
            <a:srgbClr val="DDB523"/>
          </a:solidFill>
          <a:ln>
            <a:solidFill>
              <a:srgbClr val="92D050"/>
            </a:solidFill>
          </a:ln>
        </p:spPr>
        <p:txBody>
          <a:bodyPr>
            <a:normAutofit/>
          </a:bodyPr>
          <a:lstStyle/>
          <a:p>
            <a:r>
              <a:rPr lang="en-US" sz="5400" dirty="0" smtClean="0">
                <a:solidFill>
                  <a:schemeClr val="accent2">
                    <a:lumMod val="50000"/>
                  </a:schemeClr>
                </a:solidFill>
              </a:rPr>
              <a:t>Time or Duration:</a:t>
            </a:r>
            <a:endParaRPr lang="en-US" sz="5400" dirty="0">
              <a:solidFill>
                <a:schemeClr val="accent2">
                  <a:lumMod val="50000"/>
                </a:schemeClr>
              </a:solidFill>
            </a:endParaRPr>
          </a:p>
        </p:txBody>
      </p:sp>
      <p:sp>
        <p:nvSpPr>
          <p:cNvPr id="4" name="Text Placeholder 3"/>
          <p:cNvSpPr>
            <a:spLocks noGrp="1"/>
          </p:cNvSpPr>
          <p:nvPr>
            <p:ph type="body" sz="half" idx="3"/>
          </p:nvPr>
        </p:nvSpPr>
        <p:spPr>
          <a:xfrm>
            <a:off x="4495800" y="1295400"/>
            <a:ext cx="4270375" cy="762000"/>
          </a:xfrm>
          <a:solidFill>
            <a:schemeClr val="accent3">
              <a:lumMod val="75000"/>
            </a:schemeClr>
          </a:solidFill>
        </p:spPr>
        <p:txBody>
          <a:bodyPr>
            <a:normAutofit/>
          </a:bodyPr>
          <a:lstStyle/>
          <a:p>
            <a:r>
              <a:rPr lang="en-US" dirty="0" smtClean="0"/>
              <a:t>T: Time, </a:t>
            </a:r>
            <a:r>
              <a:rPr lang="en-US" sz="1600" dirty="0" smtClean="0"/>
              <a:t>15-30 minutes or more is a cardiovascular duration.</a:t>
            </a:r>
            <a:endParaRPr lang="en-US" sz="1600" dirty="0"/>
          </a:p>
        </p:txBody>
      </p:sp>
      <p:pic>
        <p:nvPicPr>
          <p:cNvPr id="8" name="Content Placeholder 7"/>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85035" y="2288539"/>
            <a:ext cx="5037212" cy="3238207"/>
          </a:xfrm>
          <a:prstGeom prst="rect">
            <a:avLst/>
          </a:prstGeom>
          <a:ln w="190500" cap="sq">
            <a:solidFill>
              <a:schemeClr val="accent5"/>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18233">
            <a:off x="5880807" y="4381377"/>
            <a:ext cx="3063338" cy="21443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553200" y="2133600"/>
            <a:ext cx="2189162" cy="2189162"/>
          </a:xfrm>
        </p:spPr>
      </p:pic>
      <p:sp>
        <p:nvSpPr>
          <p:cNvPr id="12" name="TextBox 11"/>
          <p:cNvSpPr txBox="1"/>
          <p:nvPr/>
        </p:nvSpPr>
        <p:spPr>
          <a:xfrm>
            <a:off x="533400" y="6096000"/>
            <a:ext cx="5212659" cy="369332"/>
          </a:xfrm>
          <a:prstGeom prst="rect">
            <a:avLst/>
          </a:prstGeom>
          <a:noFill/>
        </p:spPr>
        <p:txBody>
          <a:bodyPr wrap="square" rtlCol="0">
            <a:spAutoFit/>
          </a:bodyPr>
          <a:lstStyle/>
          <a:p>
            <a:r>
              <a:rPr lang="en-US" dirty="0" smtClean="0"/>
              <a:t>Cardiovascular Activities: jogging, bicycling,</a:t>
            </a:r>
            <a:endParaRPr lang="en-US" dirty="0"/>
          </a:p>
        </p:txBody>
      </p:sp>
    </p:spTree>
    <p:extLst>
      <p:ext uri="{BB962C8B-B14F-4D97-AF65-F5344CB8AC3E}">
        <p14:creationId xmlns:p14="http://schemas.microsoft.com/office/powerpoint/2010/main" val="18972069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8" presetClass="emph" presetSubtype="0" fill="hold" nodeType="withEffect">
                                  <p:stCondLst>
                                    <p:cond delay="0"/>
                                  </p:stCondLst>
                                  <p:childTnLst>
                                    <p:animRot by="21600000">
                                      <p:cBhvr>
                                        <p:cTn id="11" dur="2000" fill="hold"/>
                                        <p:tgtEl>
                                          <p:spTgt spid="10"/>
                                        </p:tgtEl>
                                        <p:attrNameLst>
                                          <p:attrName>r</p:attrName>
                                        </p:attrNameLst>
                                      </p:cBhvr>
                                    </p:animRot>
                                  </p:childTnLst>
                                </p:cTn>
                              </p:par>
                              <p:par>
                                <p:cTn id="12" presetID="2" presetClass="entr" presetSubtype="4" fill="hold" grpId="0" nodeType="withEffect">
                                  <p:stCondLst>
                                    <p:cond delay="0"/>
                                  </p:stCondLst>
                                  <p:childTnLst>
                                    <p:set>
                                      <p:cBhvr>
                                        <p:cTn id="13" dur="1" fill="hold">
                                          <p:stCondLst>
                                            <p:cond delay="0"/>
                                          </p:stCondLst>
                                        </p:cTn>
                                        <p:tgtEl>
                                          <p:spTgt spid="4">
                                            <p:bg/>
                                          </p:spTgt>
                                        </p:tgtEl>
                                        <p:attrNameLst>
                                          <p:attrName>style.visibility</p:attrName>
                                        </p:attrNameLst>
                                      </p:cBhvr>
                                      <p:to>
                                        <p:strVal val="visible"/>
                                      </p:to>
                                    </p:set>
                                    <p:anim calcmode="lin" valueType="num">
                                      <p:cBhvr additive="base">
                                        <p:cTn id="14"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4">
                                            <p:bg/>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12"/>
          <p:cNvSpPr/>
          <p:nvPr/>
        </p:nvSpPr>
        <p:spPr>
          <a:xfrm rot="8491177">
            <a:off x="4316463" y="515368"/>
            <a:ext cx="6587240" cy="4645208"/>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20621839">
            <a:off x="1215466" y="-1222251"/>
            <a:ext cx="7622489" cy="7580082"/>
          </a:xfrm>
          <a:prstGeom prst="triangle">
            <a:avLst/>
          </a:prstGeom>
          <a:solidFill>
            <a:srgbClr val="DDB5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807670">
            <a:off x="-2039046" y="-1093188"/>
            <a:ext cx="8562224" cy="7032917"/>
          </a:xfrm>
          <a:prstGeom prst="triangl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Type of Exercises:</a:t>
            </a:r>
            <a:endParaRPr lang="en-US" dirty="0"/>
          </a:p>
        </p:txBody>
      </p:sp>
      <p:sp>
        <p:nvSpPr>
          <p:cNvPr id="3" name="Text Placeholder 2"/>
          <p:cNvSpPr>
            <a:spLocks noGrp="1"/>
          </p:cNvSpPr>
          <p:nvPr>
            <p:ph type="body" idx="1"/>
          </p:nvPr>
        </p:nvSpPr>
        <p:spPr>
          <a:xfrm>
            <a:off x="363485" y="5105400"/>
            <a:ext cx="8262001" cy="1600200"/>
          </a:xfrm>
          <a:solidFill>
            <a:schemeClr val="bg2">
              <a:lumMod val="25000"/>
            </a:schemeClr>
          </a:solidFill>
        </p:spPr>
        <p:txBody>
          <a:bodyPr>
            <a:normAutofit fontScale="92500"/>
          </a:bodyPr>
          <a:lstStyle/>
          <a:p>
            <a:r>
              <a:rPr lang="en-US" sz="4400" dirty="0" smtClean="0">
                <a:solidFill>
                  <a:srgbClr val="92D050"/>
                </a:solidFill>
              </a:rPr>
              <a:t>T: </a:t>
            </a:r>
            <a:r>
              <a:rPr lang="en-US" dirty="0" smtClean="0">
                <a:solidFill>
                  <a:srgbClr val="92D050"/>
                </a:solidFill>
              </a:rPr>
              <a:t>type of exercises are aerobic in nature, use the leg muscles, and are rhythmic.  Your  exercise program should be centered around aerobic exercises.</a:t>
            </a:r>
            <a:endParaRPr lang="en-US" dirty="0">
              <a:solidFill>
                <a:srgbClr val="92D050"/>
              </a:solidFill>
            </a:endParaRPr>
          </a:p>
        </p:txBody>
      </p:sp>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rot="21071114">
            <a:off x="3657601" y="1567005"/>
            <a:ext cx="2916778" cy="16333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Content Placeholder 6"/>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rot="396040">
            <a:off x="1182212" y="1491078"/>
            <a:ext cx="2521082" cy="21534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61465">
            <a:off x="3672669" y="3106487"/>
            <a:ext cx="2067947" cy="16521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67801">
            <a:off x="5795400" y="2895600"/>
            <a:ext cx="2857500" cy="1600200"/>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71303">
            <a:off x="6477000" y="1257300"/>
            <a:ext cx="2000250" cy="1447800"/>
          </a:xfrm>
          <a:prstGeom prst="rect">
            <a:avLst/>
          </a:prstGeom>
          <a:solidFill>
            <a:srgbClr val="FFFFFF">
              <a:shade val="85000"/>
            </a:srgbClr>
          </a:solidFill>
          <a:ln w="88900" cap="sq">
            <a:solidFill>
              <a:schemeClr val="accent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70694">
            <a:off x="471392" y="3038001"/>
            <a:ext cx="2898717" cy="2046153"/>
          </a:xfrm>
          <a:prstGeom prst="rect">
            <a:avLst/>
          </a:prstGeom>
          <a:ln w="190500" cap="sq">
            <a:solidFill>
              <a:schemeClr val="accent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495890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45"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anim calcmode="lin" valueType="num">
                                      <p:cBhvr>
                                        <p:cTn id="22" dur="2000" fill="hold"/>
                                        <p:tgtEl>
                                          <p:spTgt spid="9"/>
                                        </p:tgtEl>
                                        <p:attrNameLst>
                                          <p:attrName>ppt_w</p:attrName>
                                        </p:attrNameLst>
                                      </p:cBhvr>
                                      <p:tavLst>
                                        <p:tav tm="0" fmla="#ppt_w*sin(2.5*pi*$)">
                                          <p:val>
                                            <p:fltVal val="0"/>
                                          </p:val>
                                        </p:tav>
                                        <p:tav tm="100000">
                                          <p:val>
                                            <p:fltVal val="1"/>
                                          </p:val>
                                        </p:tav>
                                      </p:tavLst>
                                    </p:anim>
                                    <p:anim calcmode="lin" valueType="num">
                                      <p:cBhvr>
                                        <p:cTn id="23" dur="2000" fill="hold"/>
                                        <p:tgtEl>
                                          <p:spTgt spid="9"/>
                                        </p:tgtEl>
                                        <p:attrNameLst>
                                          <p:attrName>ppt_h</p:attrName>
                                        </p:attrNameLst>
                                      </p:cBhvr>
                                      <p:tavLst>
                                        <p:tav tm="0">
                                          <p:val>
                                            <p:strVal val="#ppt_h"/>
                                          </p:val>
                                        </p:tav>
                                        <p:tav tm="100000">
                                          <p:val>
                                            <p:strVal val="#ppt_h"/>
                                          </p:val>
                                        </p:tav>
                                      </p:tavLst>
                                    </p:anim>
                                  </p:childTnLst>
                                </p:cTn>
                              </p:par>
                              <p:par>
                                <p:cTn id="24" presetID="26"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80">
                                          <p:stCondLst>
                                            <p:cond delay="0"/>
                                          </p:stCondLst>
                                        </p:cTn>
                                        <p:tgtEl>
                                          <p:spTgt spid="10"/>
                                        </p:tgtEl>
                                      </p:cBhvr>
                                    </p:animEffect>
                                    <p:anim calcmode="lin" valueType="num">
                                      <p:cBhvr>
                                        <p:cTn id="2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2" dur="26">
                                          <p:stCondLst>
                                            <p:cond delay="650"/>
                                          </p:stCondLst>
                                        </p:cTn>
                                        <p:tgtEl>
                                          <p:spTgt spid="10"/>
                                        </p:tgtEl>
                                      </p:cBhvr>
                                      <p:to x="100000" y="60000"/>
                                    </p:animScale>
                                    <p:animScale>
                                      <p:cBhvr>
                                        <p:cTn id="33" dur="166" decel="50000">
                                          <p:stCondLst>
                                            <p:cond delay="676"/>
                                          </p:stCondLst>
                                        </p:cTn>
                                        <p:tgtEl>
                                          <p:spTgt spid="10"/>
                                        </p:tgtEl>
                                      </p:cBhvr>
                                      <p:to x="100000" y="100000"/>
                                    </p:animScale>
                                    <p:animScale>
                                      <p:cBhvr>
                                        <p:cTn id="34" dur="26">
                                          <p:stCondLst>
                                            <p:cond delay="1312"/>
                                          </p:stCondLst>
                                        </p:cTn>
                                        <p:tgtEl>
                                          <p:spTgt spid="10"/>
                                        </p:tgtEl>
                                      </p:cBhvr>
                                      <p:to x="100000" y="80000"/>
                                    </p:animScale>
                                    <p:animScale>
                                      <p:cBhvr>
                                        <p:cTn id="35" dur="166" decel="50000">
                                          <p:stCondLst>
                                            <p:cond delay="1338"/>
                                          </p:stCondLst>
                                        </p:cTn>
                                        <p:tgtEl>
                                          <p:spTgt spid="10"/>
                                        </p:tgtEl>
                                      </p:cBhvr>
                                      <p:to x="100000" y="100000"/>
                                    </p:animScale>
                                    <p:animScale>
                                      <p:cBhvr>
                                        <p:cTn id="36" dur="26">
                                          <p:stCondLst>
                                            <p:cond delay="1642"/>
                                          </p:stCondLst>
                                        </p:cTn>
                                        <p:tgtEl>
                                          <p:spTgt spid="10"/>
                                        </p:tgtEl>
                                      </p:cBhvr>
                                      <p:to x="100000" y="90000"/>
                                    </p:animScale>
                                    <p:animScale>
                                      <p:cBhvr>
                                        <p:cTn id="37" dur="166" decel="50000">
                                          <p:stCondLst>
                                            <p:cond delay="1668"/>
                                          </p:stCondLst>
                                        </p:cTn>
                                        <p:tgtEl>
                                          <p:spTgt spid="10"/>
                                        </p:tgtEl>
                                      </p:cBhvr>
                                      <p:to x="100000" y="100000"/>
                                    </p:animScale>
                                    <p:animScale>
                                      <p:cBhvr>
                                        <p:cTn id="38" dur="26">
                                          <p:stCondLst>
                                            <p:cond delay="1808"/>
                                          </p:stCondLst>
                                        </p:cTn>
                                        <p:tgtEl>
                                          <p:spTgt spid="10"/>
                                        </p:tgtEl>
                                      </p:cBhvr>
                                      <p:to x="100000" y="95000"/>
                                    </p:animScale>
                                    <p:animScale>
                                      <p:cBhvr>
                                        <p:cTn id="39" dur="166" decel="50000">
                                          <p:stCondLst>
                                            <p:cond delay="1834"/>
                                          </p:stCondLst>
                                        </p:cTn>
                                        <p:tgtEl>
                                          <p:spTgt spid="10"/>
                                        </p:tgtEl>
                                      </p:cBhvr>
                                      <p:to x="100000" y="100000"/>
                                    </p:animScale>
                                  </p:childTnLst>
                                </p:cTn>
                              </p:par>
                            </p:childTnLst>
                          </p:cTn>
                        </p:par>
                        <p:par>
                          <p:cTn id="40" fill="hold">
                            <p:stCondLst>
                              <p:cond delay="2000"/>
                            </p:stCondLst>
                            <p:childTnLst>
                              <p:par>
                                <p:cTn id="41" presetID="22" presetClass="entr" presetSubtype="4"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sosceles Triangle 9"/>
          <p:cNvSpPr/>
          <p:nvPr/>
        </p:nvSpPr>
        <p:spPr>
          <a:xfrm rot="18093650">
            <a:off x="71484" y="-2150527"/>
            <a:ext cx="8848634" cy="8873051"/>
          </a:xfrm>
          <a:prstGeom prst="triangle">
            <a:avLst/>
          </a:prstGeom>
          <a:solidFill>
            <a:srgbClr val="DDB5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2789365">
            <a:off x="715431" y="-1966884"/>
            <a:ext cx="7723704" cy="8833612"/>
          </a:xfrm>
          <a:prstGeom prst="triangle">
            <a:avLst/>
          </a:prstGeom>
          <a:solidFill>
            <a:schemeClr val="accent3"/>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20262311">
            <a:off x="3740983" y="-729158"/>
            <a:ext cx="5753963" cy="4452329"/>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ctrTitle"/>
          </p:nvPr>
        </p:nvSpPr>
        <p:spPr>
          <a:xfrm>
            <a:off x="685800" y="1752601"/>
            <a:ext cx="7772400" cy="1371599"/>
          </a:xfrm>
          <a:solidFill>
            <a:schemeClr val="accent3">
              <a:lumMod val="75000"/>
            </a:schemeClr>
          </a:solidFill>
          <a:ln w="38100">
            <a:solidFill>
              <a:schemeClr val="bg2">
                <a:lumMod val="10000"/>
              </a:schemeClr>
            </a:solidFill>
          </a:ln>
        </p:spPr>
        <p:txBody>
          <a:bodyPr/>
          <a:lstStyle/>
          <a:p>
            <a:pPr algn="ctr"/>
            <a:r>
              <a:rPr lang="en-US" dirty="0" smtClean="0">
                <a:solidFill>
                  <a:srgbClr val="DDB523"/>
                </a:solidFill>
              </a:rPr>
              <a:t>Reduced Health Risks</a:t>
            </a:r>
            <a:endParaRPr lang="en-US" dirty="0">
              <a:solidFill>
                <a:srgbClr val="DDB523"/>
              </a:solidFill>
            </a:endParaRPr>
          </a:p>
        </p:txBody>
      </p:sp>
      <p:sp>
        <p:nvSpPr>
          <p:cNvPr id="8" name="Subtitle 7"/>
          <p:cNvSpPr>
            <a:spLocks noGrp="1"/>
          </p:cNvSpPr>
          <p:nvPr>
            <p:ph type="subTitle" idx="1"/>
          </p:nvPr>
        </p:nvSpPr>
        <p:spPr>
          <a:xfrm>
            <a:off x="691083" y="3352800"/>
            <a:ext cx="7772400" cy="2362200"/>
          </a:xfrm>
        </p:spPr>
        <p:txBody>
          <a:bodyPr>
            <a:normAutofit fontScale="85000" lnSpcReduction="10000"/>
          </a:bodyPr>
          <a:lstStyle/>
          <a:p>
            <a:pPr algn="l"/>
            <a:r>
              <a:rPr lang="en-US" dirty="0" smtClean="0">
                <a:solidFill>
                  <a:schemeClr val="bg2">
                    <a:lumMod val="10000"/>
                  </a:schemeClr>
                </a:solidFill>
              </a:rPr>
              <a:t>If you follow these guidelines of FITT safety you will improve your cardiovascular health and reduce the onset of many risk factors for coronary heart diseases.  Diseases such as high blood pressure, high cholesterol, obesity, sedentary living will all be reduced, enhancing your life and your tolerance of a stressful lifestyle will be improved.  </a:t>
            </a:r>
            <a:endParaRPr lang="en-US" dirty="0">
              <a:solidFill>
                <a:schemeClr val="bg2">
                  <a:lumMod val="10000"/>
                </a:schemeClr>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525" y="228600"/>
            <a:ext cx="2343150" cy="1438275"/>
          </a:xfrm>
          <a:prstGeom prst="rect">
            <a:avLst/>
          </a:prstGeom>
        </p:spPr>
      </p:pic>
    </p:spTree>
    <p:extLst>
      <p:ext uri="{BB962C8B-B14F-4D97-AF65-F5344CB8AC3E}">
        <p14:creationId xmlns:p14="http://schemas.microsoft.com/office/powerpoint/2010/main" val="192403485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7"/>
                                        </p:tgtEl>
                                        <p:attrNameLst>
                                          <p:attrName>r</p:attrName>
                                        </p:attrNameLst>
                                      </p:cBhvr>
                                    </p:animRot>
                                  </p:childTnLst>
                                </p:cTn>
                              </p:par>
                              <p:par>
                                <p:cTn id="7" presetID="42"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anim calcmode="lin" valueType="num">
                                      <p:cBhvr>
                                        <p:cTn id="10" dur="1000" fill="hold"/>
                                        <p:tgtEl>
                                          <p:spTgt spid="10"/>
                                        </p:tgtEl>
                                        <p:attrNameLst>
                                          <p:attrName>ppt_x</p:attrName>
                                        </p:attrNameLst>
                                      </p:cBhvr>
                                      <p:tavLst>
                                        <p:tav tm="0">
                                          <p:val>
                                            <p:strVal val="#ppt_x"/>
                                          </p:val>
                                        </p:tav>
                                        <p:tav tm="100000">
                                          <p:val>
                                            <p:strVal val="#ppt_x"/>
                                          </p:val>
                                        </p:tav>
                                      </p:tavLst>
                                    </p:anim>
                                    <p:anim calcmode="lin" valueType="num">
                                      <p:cBhvr>
                                        <p:cTn id="11" dur="1000" fill="hold"/>
                                        <p:tgtEl>
                                          <p:spTgt spid="10"/>
                                        </p:tgtEl>
                                        <p:attrNameLst>
                                          <p:attrName>ppt_y</p:attrName>
                                        </p:attrNameLst>
                                      </p:cBhvr>
                                      <p:tavLst>
                                        <p:tav tm="0">
                                          <p:val>
                                            <p:strVal val="#ppt_y+.1"/>
                                          </p:val>
                                        </p:tav>
                                        <p:tav tm="100000">
                                          <p:val>
                                            <p:strVal val="#ppt_y"/>
                                          </p:val>
                                        </p:tav>
                                      </p:tavLst>
                                    </p:anim>
                                  </p:childTnLst>
                                </p:cTn>
                              </p:par>
                              <p:par>
                                <p:cTn id="12" presetID="26"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rot="2347629">
            <a:off x="1409974" y="-2358599"/>
            <a:ext cx="7771853" cy="8679600"/>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rot="19470069">
            <a:off x="-2490740" y="-1430752"/>
            <a:ext cx="11155231" cy="7584252"/>
          </a:xfrm>
          <a:prstGeom prst="triangle">
            <a:avLst/>
          </a:prstGeom>
          <a:solidFill>
            <a:srgbClr val="DDB5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1143000" y="1447800"/>
            <a:ext cx="7543800" cy="5181600"/>
          </a:xfrm>
        </p:spPr>
        <p:txBody>
          <a:bodyPr>
            <a:normAutofit fontScale="92500" lnSpcReduction="20000"/>
          </a:bodyPr>
          <a:lstStyle/>
          <a:p>
            <a:r>
              <a:rPr lang="en-US" dirty="0" smtClean="0"/>
              <a:t>1.What is cardiorespiratory endurance</a:t>
            </a:r>
            <a:r>
              <a:rPr lang="en-US" dirty="0"/>
              <a:t>?</a:t>
            </a:r>
            <a:r>
              <a:rPr lang="en-US" dirty="0" smtClean="0"/>
              <a:t> </a:t>
            </a:r>
          </a:p>
          <a:p>
            <a:endParaRPr lang="en-US" dirty="0"/>
          </a:p>
          <a:p>
            <a:r>
              <a:rPr lang="en-US" dirty="0" smtClean="0"/>
              <a:t>2.  Explain the muscle pump and the overload principle.</a:t>
            </a:r>
          </a:p>
          <a:p>
            <a:endParaRPr lang="en-US" dirty="0"/>
          </a:p>
          <a:p>
            <a:r>
              <a:rPr lang="en-US" dirty="0" smtClean="0"/>
              <a:t>3.  What is aerobic exercise?</a:t>
            </a:r>
          </a:p>
          <a:p>
            <a:endParaRPr lang="en-US" dirty="0"/>
          </a:p>
          <a:p>
            <a:r>
              <a:rPr lang="en-US" dirty="0" smtClean="0"/>
              <a:t>4.  Name an aerobic exercise.</a:t>
            </a:r>
          </a:p>
          <a:p>
            <a:endParaRPr lang="en-US" dirty="0"/>
          </a:p>
          <a:p>
            <a:r>
              <a:rPr lang="en-US" dirty="0" smtClean="0"/>
              <a:t>5.  Explain the F.I.T.T. principle as it applies to cardiorespiratory endurance.</a:t>
            </a:r>
          </a:p>
          <a:p>
            <a:endParaRPr lang="en-US" dirty="0"/>
          </a:p>
          <a:p>
            <a:r>
              <a:rPr lang="en-US" dirty="0" smtClean="0"/>
              <a:t>6.  List 3 things that would cause the heart monitors to fail.</a:t>
            </a:r>
          </a:p>
          <a:p>
            <a:endParaRPr lang="en-US" dirty="0"/>
          </a:p>
          <a:p>
            <a:endParaRPr lang="en-US" dirty="0"/>
          </a:p>
        </p:txBody>
      </p:sp>
      <p:sp>
        <p:nvSpPr>
          <p:cNvPr id="3" name="Title 2"/>
          <p:cNvSpPr>
            <a:spLocks noGrp="1"/>
          </p:cNvSpPr>
          <p:nvPr>
            <p:ph type="title"/>
          </p:nvPr>
        </p:nvSpPr>
        <p:spPr>
          <a:solidFill>
            <a:schemeClr val="accent5">
              <a:lumMod val="75000"/>
            </a:schemeClr>
          </a:solidFill>
          <a:ln w="38100">
            <a:solidFill>
              <a:srgbClr val="00B050"/>
            </a:solidFill>
          </a:ln>
        </p:spPr>
        <p:txBody>
          <a:bodyPr>
            <a:normAutofit fontScale="90000"/>
          </a:bodyPr>
          <a:lstStyle/>
          <a:p>
            <a:r>
              <a:rPr lang="en-US" dirty="0" smtClean="0"/>
              <a:t>Good Health Review &amp; Questions</a:t>
            </a:r>
            <a:endParaRPr lang="en-US" dirty="0"/>
          </a:p>
        </p:txBody>
      </p:sp>
    </p:spTree>
    <p:extLst>
      <p:ext uri="{BB962C8B-B14F-4D97-AF65-F5344CB8AC3E}">
        <p14:creationId xmlns:p14="http://schemas.microsoft.com/office/powerpoint/2010/main" val="27789276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p:cNvSpPr/>
          <p:nvPr/>
        </p:nvSpPr>
        <p:spPr>
          <a:xfrm rot="880660">
            <a:off x="3846481" y="111020"/>
            <a:ext cx="5291899" cy="4085814"/>
          </a:xfrm>
          <a:prstGeom prst="triangl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20379150">
            <a:off x="-401488" y="15635"/>
            <a:ext cx="6740907" cy="3729368"/>
          </a:xfrm>
          <a:prstGeom prst="triangle">
            <a:avLst/>
          </a:prstGeom>
          <a:solidFill>
            <a:srgbClr val="DDB5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smtClean="0">
                <a:solidFill>
                  <a:schemeClr val="tx2">
                    <a:lumMod val="50000"/>
                  </a:schemeClr>
                </a:solidFill>
              </a:rPr>
              <a:t>Cardiorespiratory Endurance:</a:t>
            </a:r>
            <a:endParaRPr lang="en-US" dirty="0">
              <a:solidFill>
                <a:schemeClr val="tx2">
                  <a:lumMod val="50000"/>
                </a:schemeClr>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55420">
            <a:off x="875810" y="643374"/>
            <a:ext cx="2019749" cy="304617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Subtitle 2"/>
          <p:cNvSpPr>
            <a:spLocks noGrp="1"/>
          </p:cNvSpPr>
          <p:nvPr>
            <p:ph type="subTitle" idx="1"/>
          </p:nvPr>
        </p:nvSpPr>
        <p:spPr/>
        <p:txBody>
          <a:bodyPr>
            <a:normAutofit fontScale="92500" lnSpcReduction="10000"/>
          </a:bodyPr>
          <a:lstStyle/>
          <a:p>
            <a:pPr algn="l"/>
            <a:r>
              <a:rPr lang="en-US" dirty="0" smtClean="0">
                <a:solidFill>
                  <a:schemeClr val="tx1">
                    <a:lumMod val="95000"/>
                    <a:lumOff val="5000"/>
                  </a:schemeClr>
                </a:solidFill>
              </a:rPr>
              <a:t>Refers to the basic working efficiency of the heart, lungs and vascular system---your pump and your pipes.</a:t>
            </a:r>
            <a:endParaRPr lang="en-US" dirty="0">
              <a:solidFill>
                <a:schemeClr val="tx1">
                  <a:lumMod val="95000"/>
                  <a:lumOff val="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2871">
            <a:off x="4674362" y="4640739"/>
            <a:ext cx="3037984" cy="2025323"/>
          </a:xfrm>
          <a:prstGeom prst="rect">
            <a:avLst/>
          </a:prstGeom>
          <a:solidFill>
            <a:srgbClr val="FFFFFF">
              <a:shade val="85000"/>
            </a:srgbClr>
          </a:solidFill>
          <a:ln w="88900" cap="sq">
            <a:solidFill>
              <a:schemeClr val="accent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358959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1" presetClass="entr" presetSubtype="1"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2000"/>
                                        <p:tgtEl>
                                          <p:spTgt spid="9"/>
                                        </p:tgtEl>
                                      </p:cBhvr>
                                    </p:animEffect>
                                  </p:childTnLst>
                                </p:cTn>
                              </p:par>
                            </p:childTnLst>
                          </p:cTn>
                        </p:par>
                        <p:par>
                          <p:cTn id="29" fill="hold">
                            <p:stCondLst>
                              <p:cond delay="4000"/>
                            </p:stCondLst>
                            <p:childTnLst>
                              <p:par>
                                <p:cTn id="30" presetID="26"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80">
                                          <p:stCondLst>
                                            <p:cond delay="0"/>
                                          </p:stCondLst>
                                        </p:cTn>
                                        <p:tgtEl>
                                          <p:spTgt spid="4"/>
                                        </p:tgtEl>
                                      </p:cBhvr>
                                    </p:animEffect>
                                    <p:anim calcmode="lin" valueType="num">
                                      <p:cBhvr>
                                        <p:cTn id="3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8" dur="26">
                                          <p:stCondLst>
                                            <p:cond delay="650"/>
                                          </p:stCondLst>
                                        </p:cTn>
                                        <p:tgtEl>
                                          <p:spTgt spid="4"/>
                                        </p:tgtEl>
                                      </p:cBhvr>
                                      <p:to x="100000" y="60000"/>
                                    </p:animScale>
                                    <p:animScale>
                                      <p:cBhvr>
                                        <p:cTn id="39" dur="166" decel="50000">
                                          <p:stCondLst>
                                            <p:cond delay="676"/>
                                          </p:stCondLst>
                                        </p:cTn>
                                        <p:tgtEl>
                                          <p:spTgt spid="4"/>
                                        </p:tgtEl>
                                      </p:cBhvr>
                                      <p:to x="100000" y="100000"/>
                                    </p:animScale>
                                    <p:animScale>
                                      <p:cBhvr>
                                        <p:cTn id="40" dur="26">
                                          <p:stCondLst>
                                            <p:cond delay="1312"/>
                                          </p:stCondLst>
                                        </p:cTn>
                                        <p:tgtEl>
                                          <p:spTgt spid="4"/>
                                        </p:tgtEl>
                                      </p:cBhvr>
                                      <p:to x="100000" y="80000"/>
                                    </p:animScale>
                                    <p:animScale>
                                      <p:cBhvr>
                                        <p:cTn id="41" dur="166" decel="50000">
                                          <p:stCondLst>
                                            <p:cond delay="1338"/>
                                          </p:stCondLst>
                                        </p:cTn>
                                        <p:tgtEl>
                                          <p:spTgt spid="4"/>
                                        </p:tgtEl>
                                      </p:cBhvr>
                                      <p:to x="100000" y="100000"/>
                                    </p:animScale>
                                    <p:animScale>
                                      <p:cBhvr>
                                        <p:cTn id="42" dur="26">
                                          <p:stCondLst>
                                            <p:cond delay="1642"/>
                                          </p:stCondLst>
                                        </p:cTn>
                                        <p:tgtEl>
                                          <p:spTgt spid="4"/>
                                        </p:tgtEl>
                                      </p:cBhvr>
                                      <p:to x="100000" y="90000"/>
                                    </p:animScale>
                                    <p:animScale>
                                      <p:cBhvr>
                                        <p:cTn id="43" dur="166" decel="50000">
                                          <p:stCondLst>
                                            <p:cond delay="1668"/>
                                          </p:stCondLst>
                                        </p:cTn>
                                        <p:tgtEl>
                                          <p:spTgt spid="4"/>
                                        </p:tgtEl>
                                      </p:cBhvr>
                                      <p:to x="100000" y="100000"/>
                                    </p:animScale>
                                    <p:animScale>
                                      <p:cBhvr>
                                        <p:cTn id="44" dur="26">
                                          <p:stCondLst>
                                            <p:cond delay="1808"/>
                                          </p:stCondLst>
                                        </p:cTn>
                                        <p:tgtEl>
                                          <p:spTgt spid="4"/>
                                        </p:tgtEl>
                                      </p:cBhvr>
                                      <p:to x="100000" y="95000"/>
                                    </p:animScale>
                                    <p:animScale>
                                      <p:cBhvr>
                                        <p:cTn id="4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sosceles Triangle 9"/>
          <p:cNvSpPr/>
          <p:nvPr/>
        </p:nvSpPr>
        <p:spPr>
          <a:xfrm rot="19344695">
            <a:off x="-1653855" y="-115370"/>
            <a:ext cx="8209089" cy="5377198"/>
          </a:xfrm>
          <a:prstGeom prst="triangle">
            <a:avLst>
              <a:gd name="adj" fmla="val 61244"/>
            </a:avLst>
          </a:prstGeom>
          <a:solidFill>
            <a:schemeClr val="bg2">
              <a:lumMod val="50000"/>
            </a:schemeClr>
          </a:solidFill>
          <a:ln>
            <a:solidFill>
              <a:srgbClr val="DDB5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66152">
            <a:off x="2294038" y="-13533"/>
            <a:ext cx="6643841" cy="6182438"/>
          </a:xfrm>
          <a:prstGeom prst="triangle">
            <a:avLst/>
          </a:prstGeom>
          <a:solidFill>
            <a:srgbClr val="92D050"/>
          </a:solidFill>
          <a:ln>
            <a:solidFill>
              <a:srgbClr val="DDB5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57200" y="273050"/>
            <a:ext cx="8229600" cy="869950"/>
          </a:xfrm>
        </p:spPr>
        <p:txBody>
          <a:bodyPr>
            <a:noAutofit/>
          </a:bodyPr>
          <a:lstStyle/>
          <a:p>
            <a:r>
              <a:rPr lang="en-US" sz="4000" dirty="0" smtClean="0">
                <a:solidFill>
                  <a:srgbClr val="002060"/>
                </a:solidFill>
              </a:rPr>
              <a:t>Overloading &amp; the Muscle Pump:</a:t>
            </a:r>
            <a:endParaRPr lang="en-US" sz="4000" dirty="0">
              <a:solidFill>
                <a:srgbClr val="002060"/>
              </a:solidFill>
            </a:endParaRPr>
          </a:p>
        </p:txBody>
      </p:sp>
      <p:sp>
        <p:nvSpPr>
          <p:cNvPr id="6" name="Content Placeholder 5"/>
          <p:cNvSpPr>
            <a:spLocks noGrp="1"/>
          </p:cNvSpPr>
          <p:nvPr>
            <p:ph sz="quarter" idx="2"/>
          </p:nvPr>
        </p:nvSpPr>
        <p:spPr>
          <a:xfrm>
            <a:off x="304800" y="1143001"/>
            <a:ext cx="8305800" cy="2057400"/>
          </a:xfrm>
        </p:spPr>
        <p:style>
          <a:lnRef idx="1">
            <a:schemeClr val="accent1"/>
          </a:lnRef>
          <a:fillRef idx="3">
            <a:schemeClr val="accent1"/>
          </a:fillRef>
          <a:effectRef idx="2">
            <a:schemeClr val="accent1"/>
          </a:effectRef>
          <a:fontRef idx="minor">
            <a:schemeClr val="lt1"/>
          </a:fontRef>
        </p:style>
        <p:txBody>
          <a:bodyPr>
            <a:normAutofit fontScale="92500" lnSpcReduction="10000"/>
          </a:bodyPr>
          <a:lstStyle/>
          <a:p>
            <a:r>
              <a:rPr lang="en-US" dirty="0" smtClean="0">
                <a:solidFill>
                  <a:schemeClr val="tx1"/>
                </a:solidFill>
              </a:rPr>
              <a:t>Activities that improve cardiorespiratory endurance use the large muscles in the legs and squeeze a greater volume of blood into the heart chambers.  This increases cardiac output called </a:t>
            </a:r>
            <a:r>
              <a:rPr lang="en-US" dirty="0" smtClean="0">
                <a:solidFill>
                  <a:schemeClr val="bg2"/>
                </a:solidFill>
              </a:rPr>
              <a:t>OVERLOADING</a:t>
            </a:r>
            <a:r>
              <a:rPr lang="en-US" dirty="0" smtClean="0">
                <a:solidFill>
                  <a:schemeClr val="tx1"/>
                </a:solidFill>
              </a:rPr>
              <a:t>.  Eventually, this will decrease the amount of work for the heart at rest by pumping more blood volume with less beats per minute.</a:t>
            </a:r>
            <a:endParaRPr lang="en-US" dirty="0">
              <a:solidFill>
                <a:schemeClr val="tx1"/>
              </a:solidFill>
            </a:endParaRPr>
          </a:p>
        </p:txBody>
      </p:sp>
      <p:pic>
        <p:nvPicPr>
          <p:cNvPr id="11" name="Content Placeholder 10"/>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rot="21394541">
            <a:off x="6324600" y="3041280"/>
            <a:ext cx="2057399" cy="271817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98749">
            <a:off x="169173" y="3395663"/>
            <a:ext cx="3352800" cy="1855216"/>
          </a:xfrm>
          <a:prstGeom prst="rect">
            <a:avLst/>
          </a:prstGeom>
          <a:ln w="190500" cap="sq">
            <a:solidFill>
              <a:srgbClr val="DDB523"/>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51470">
            <a:off x="2749877" y="3211954"/>
            <a:ext cx="2975069" cy="2376822"/>
          </a:xfrm>
          <a:prstGeom prst="rect">
            <a:avLst/>
          </a:prstGeom>
          <a:solidFill>
            <a:srgbClr val="FFFFFF">
              <a:shade val="85000"/>
            </a:srgbClr>
          </a:solidFill>
          <a:ln w="190500" cap="rnd">
            <a:solidFill>
              <a:schemeClr val="accent2"/>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 Placeholder 4"/>
          <p:cNvSpPr>
            <a:spLocks noGrp="1"/>
          </p:cNvSpPr>
          <p:nvPr>
            <p:ph type="body" idx="1"/>
          </p:nvPr>
        </p:nvSpPr>
        <p:spPr>
          <a:xfrm>
            <a:off x="3124200" y="5572585"/>
            <a:ext cx="6019799" cy="904416"/>
          </a:xfrm>
          <a:solidFill>
            <a:srgbClr val="DDB523"/>
          </a:solidFill>
        </p:spPr>
        <p:txBody>
          <a:bodyPr>
            <a:normAutofit/>
          </a:bodyPr>
          <a:lstStyle/>
          <a:p>
            <a:pPr algn="ctr"/>
            <a:r>
              <a:rPr lang="en-US" dirty="0" smtClean="0">
                <a:solidFill>
                  <a:schemeClr val="tx1"/>
                </a:solidFill>
              </a:rPr>
              <a:t>Jogging, swimming, stair stepping, bicycling, aerobic dance</a:t>
            </a:r>
            <a:endParaRPr lang="en-US" dirty="0">
              <a:solidFill>
                <a:schemeClr val="tx1"/>
              </a:solidFill>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4544">
            <a:off x="1272517" y="5043946"/>
            <a:ext cx="1839951" cy="1571625"/>
          </a:xfrm>
          <a:prstGeom prst="rect">
            <a:avLst/>
          </a:prstGeom>
          <a:solidFill>
            <a:srgbClr val="FFFFFF">
              <a:shade val="85000"/>
            </a:srgbClr>
          </a:solidFill>
          <a:ln w="88900" cap="sq">
            <a:solidFill>
              <a:schemeClr val="accent4">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003775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45"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anim calcmode="lin" valueType="num">
                                      <p:cBhvr>
                                        <p:cTn id="24" dur="2000" fill="hold"/>
                                        <p:tgtEl>
                                          <p:spTgt spid="13"/>
                                        </p:tgtEl>
                                        <p:attrNameLst>
                                          <p:attrName>ppt_w</p:attrName>
                                        </p:attrNameLst>
                                      </p:cBhvr>
                                      <p:tavLst>
                                        <p:tav tm="0" fmla="#ppt_w*sin(2.5*pi*$)">
                                          <p:val>
                                            <p:fltVal val="0"/>
                                          </p:val>
                                        </p:tav>
                                        <p:tav tm="100000">
                                          <p:val>
                                            <p:fltVal val="1"/>
                                          </p:val>
                                        </p:tav>
                                      </p:tavLst>
                                    </p:anim>
                                    <p:anim calcmode="lin" valueType="num">
                                      <p:cBhvr>
                                        <p:cTn id="25" dur="2000" fill="hold"/>
                                        <p:tgtEl>
                                          <p:spTgt spid="13"/>
                                        </p:tgtEl>
                                        <p:attrNameLst>
                                          <p:attrName>ppt_h</p:attrName>
                                        </p:attrNameLst>
                                      </p:cBhvr>
                                      <p:tavLst>
                                        <p:tav tm="0">
                                          <p:val>
                                            <p:strVal val="#ppt_h"/>
                                          </p:val>
                                        </p:tav>
                                        <p:tav tm="100000">
                                          <p:val>
                                            <p:strVal val="#ppt_h"/>
                                          </p:val>
                                        </p:tav>
                                      </p:tavLst>
                                    </p:anim>
                                  </p:childTnLst>
                                </p:cTn>
                              </p:par>
                            </p:childTnLst>
                          </p:cTn>
                        </p:par>
                        <p:par>
                          <p:cTn id="26" fill="hold">
                            <p:stCondLst>
                              <p:cond delay="2000"/>
                            </p:stCondLst>
                            <p:childTnLst>
                              <p:par>
                                <p:cTn id="27" presetID="1"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par>
                          <p:cTn id="29" fill="hold">
                            <p:stCondLst>
                              <p:cond delay="2000"/>
                            </p:stCondLst>
                            <p:childTnLst>
                              <p:par>
                                <p:cTn id="30" presetID="31"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 calcmode="lin" valueType="num">
                                      <p:cBhvr>
                                        <p:cTn id="34" dur="1000" fill="hold"/>
                                        <p:tgtEl>
                                          <p:spTgt spid="14"/>
                                        </p:tgtEl>
                                        <p:attrNameLst>
                                          <p:attrName>style.rotation</p:attrName>
                                        </p:attrNameLst>
                                      </p:cBhvr>
                                      <p:tavLst>
                                        <p:tav tm="0">
                                          <p:val>
                                            <p:fltVal val="90"/>
                                          </p:val>
                                        </p:tav>
                                        <p:tav tm="100000">
                                          <p:val>
                                            <p:fltVal val="0"/>
                                          </p:val>
                                        </p:tav>
                                      </p:tavLst>
                                    </p:anim>
                                    <p:animEffect transition="in" filter="fade">
                                      <p:cBhvr>
                                        <p:cTn id="35" dur="1000"/>
                                        <p:tgtEl>
                                          <p:spTgt spid="14"/>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5">
                                            <p:bg/>
                                          </p:spTgt>
                                        </p:tgtEl>
                                        <p:attrNameLst>
                                          <p:attrName>style.visibility</p:attrName>
                                        </p:attrNameLst>
                                      </p:cBhvr>
                                      <p:to>
                                        <p:strVal val="visible"/>
                                      </p:to>
                                    </p:set>
                                    <p:anim calcmode="lin" valueType="num">
                                      <p:cBhvr>
                                        <p:cTn id="38" dur="1000" fill="hold"/>
                                        <p:tgtEl>
                                          <p:spTgt spid="5">
                                            <p:bg/>
                                          </p:spTgt>
                                        </p:tgtEl>
                                        <p:attrNameLst>
                                          <p:attrName>ppt_w</p:attrName>
                                        </p:attrNameLst>
                                      </p:cBhvr>
                                      <p:tavLst>
                                        <p:tav tm="0">
                                          <p:val>
                                            <p:fltVal val="0"/>
                                          </p:val>
                                        </p:tav>
                                        <p:tav tm="100000">
                                          <p:val>
                                            <p:strVal val="#ppt_w"/>
                                          </p:val>
                                        </p:tav>
                                      </p:tavLst>
                                    </p:anim>
                                    <p:anim calcmode="lin" valueType="num">
                                      <p:cBhvr>
                                        <p:cTn id="39" dur="1000" fill="hold"/>
                                        <p:tgtEl>
                                          <p:spTgt spid="5">
                                            <p:bg/>
                                          </p:spTgt>
                                        </p:tgtEl>
                                        <p:attrNameLst>
                                          <p:attrName>ppt_h</p:attrName>
                                        </p:attrNameLst>
                                      </p:cBhvr>
                                      <p:tavLst>
                                        <p:tav tm="0">
                                          <p:val>
                                            <p:fltVal val="0"/>
                                          </p:val>
                                        </p:tav>
                                        <p:tav tm="100000">
                                          <p:val>
                                            <p:strVal val="#ppt_h"/>
                                          </p:val>
                                        </p:tav>
                                      </p:tavLst>
                                    </p:anim>
                                    <p:anim calcmode="lin" valueType="num">
                                      <p:cBhvr>
                                        <p:cTn id="40" dur="1000" fill="hold"/>
                                        <p:tgtEl>
                                          <p:spTgt spid="5">
                                            <p:bg/>
                                          </p:spTgt>
                                        </p:tgtEl>
                                        <p:attrNameLst>
                                          <p:attrName>style.rotation</p:attrName>
                                        </p:attrNameLst>
                                      </p:cBhvr>
                                      <p:tavLst>
                                        <p:tav tm="0">
                                          <p:val>
                                            <p:fltVal val="90"/>
                                          </p:val>
                                        </p:tav>
                                        <p:tav tm="100000">
                                          <p:val>
                                            <p:fltVal val="0"/>
                                          </p:val>
                                        </p:tav>
                                      </p:tavLst>
                                    </p:anim>
                                    <p:animEffect transition="in" filter="fade">
                                      <p:cBhvr>
                                        <p:cTn id="41" dur="1000"/>
                                        <p:tgtEl>
                                          <p:spTgt spid="5">
                                            <p:bg/>
                                          </p:spTgt>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 calcmode="lin" valueType="num">
                                      <p:cBhvr>
                                        <p:cTn id="44"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p:cNvSpPr/>
          <p:nvPr/>
        </p:nvSpPr>
        <p:spPr>
          <a:xfrm rot="1521075">
            <a:off x="2129285" y="330744"/>
            <a:ext cx="4794504" cy="5715000"/>
          </a:xfrm>
          <a:prstGeom prst="triangle">
            <a:avLst>
              <a:gd name="adj" fmla="val 51347"/>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2038037">
            <a:off x="1592059" y="283498"/>
            <a:ext cx="8905421" cy="4401191"/>
          </a:xfrm>
          <a:prstGeom prst="triangl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solidFill>
            <a:srgbClr val="DDB523"/>
          </a:solidFill>
          <a:ln w="38100">
            <a:solidFill>
              <a:schemeClr val="accent5">
                <a:lumMod val="50000"/>
              </a:schemeClr>
            </a:solidFill>
          </a:ln>
        </p:spPr>
        <p:txBody>
          <a:bodyPr>
            <a:normAutofit/>
          </a:bodyPr>
          <a:lstStyle/>
          <a:p>
            <a:r>
              <a:rPr lang="en-US" sz="4800" dirty="0" smtClean="0"/>
              <a:t>Aerobic Exercise: </a:t>
            </a:r>
            <a:endParaRPr lang="en-US" sz="48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6917">
            <a:off x="4406506" y="1981199"/>
            <a:ext cx="2524125" cy="1809750"/>
          </a:xfrm>
          <a:prstGeom prst="rect">
            <a:avLst/>
          </a:prstGeom>
          <a:solidFill>
            <a:srgbClr val="FFFFFF">
              <a:shade val="85000"/>
            </a:srgbClr>
          </a:solidFill>
          <a:ln w="88900" cap="sq">
            <a:solidFill>
              <a:schemeClr val="bg2">
                <a:lumMod val="2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27944">
            <a:off x="4182631" y="4648200"/>
            <a:ext cx="2286000" cy="1706880"/>
          </a:xfrm>
          <a:prstGeom prst="rect">
            <a:avLst/>
          </a:prstGeom>
          <a:ln w="190500" cap="sq">
            <a:solidFill>
              <a:schemeClr val="tx1">
                <a:lumMod val="85000"/>
                <a:lumOff val="1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Content Placeholder 4"/>
          <p:cNvSpPr>
            <a:spLocks noGrp="1"/>
          </p:cNvSpPr>
          <p:nvPr>
            <p:ph sz="quarter" idx="2"/>
          </p:nvPr>
        </p:nvSpPr>
        <p:spPr>
          <a:xfrm>
            <a:off x="487937" y="1600200"/>
            <a:ext cx="3779263" cy="4369221"/>
          </a:xfrm>
          <a:solidFill>
            <a:schemeClr val="accent1">
              <a:lumMod val="60000"/>
              <a:lumOff val="40000"/>
            </a:schemeClr>
          </a:solidFill>
        </p:spPr>
        <p:style>
          <a:lnRef idx="1">
            <a:schemeClr val="accent5"/>
          </a:lnRef>
          <a:fillRef idx="3">
            <a:schemeClr val="accent5"/>
          </a:fillRef>
          <a:effectRef idx="2">
            <a:schemeClr val="accent5"/>
          </a:effectRef>
          <a:fontRef idx="minor">
            <a:schemeClr val="lt1"/>
          </a:fontRef>
        </p:style>
        <p:txBody>
          <a:bodyPr>
            <a:normAutofit lnSpcReduction="10000"/>
          </a:bodyPr>
          <a:lstStyle/>
          <a:p>
            <a:pPr>
              <a:buFont typeface="Wingdings" pitchFamily="2" charset="2"/>
              <a:buChar char="q"/>
            </a:pPr>
            <a:r>
              <a:rPr lang="en-US" sz="2000" dirty="0" smtClean="0">
                <a:solidFill>
                  <a:schemeClr val="tx1"/>
                </a:solidFill>
              </a:rPr>
              <a:t>Large amounts of oxygen exchange take place. </a:t>
            </a:r>
          </a:p>
          <a:p>
            <a:pPr>
              <a:buFont typeface="Wingdings" pitchFamily="2" charset="2"/>
              <a:buChar char="q"/>
            </a:pPr>
            <a:r>
              <a:rPr lang="en-US" sz="2000" dirty="0" smtClean="0">
                <a:solidFill>
                  <a:schemeClr val="tx1"/>
                </a:solidFill>
              </a:rPr>
              <a:t>Increases the fitness levels of cardiorespiratory endurance.  </a:t>
            </a:r>
          </a:p>
          <a:p>
            <a:pPr>
              <a:buFont typeface="Wingdings" pitchFamily="2" charset="2"/>
              <a:buChar char="q"/>
            </a:pPr>
            <a:r>
              <a:rPr lang="en-US" sz="2000" dirty="0" smtClean="0">
                <a:solidFill>
                  <a:schemeClr val="tx1"/>
                </a:solidFill>
              </a:rPr>
              <a:t>Is rhythmic, continuous, and is sustained for longer periods of time, 15 minutes minimal to 30 minutes or more.</a:t>
            </a:r>
          </a:p>
          <a:p>
            <a:pPr>
              <a:buFont typeface="Wingdings" pitchFamily="2" charset="2"/>
              <a:buChar char="q"/>
            </a:pPr>
            <a:r>
              <a:rPr lang="en-US" sz="2000" dirty="0" smtClean="0">
                <a:solidFill>
                  <a:schemeClr val="tx1"/>
                </a:solidFill>
              </a:rPr>
              <a:t>Jogging, swimming, bicycling, rowing, skating, cross-country skiing, walking…</a:t>
            </a:r>
          </a:p>
        </p:txBody>
      </p:sp>
      <p:pic>
        <p:nvPicPr>
          <p:cNvPr id="9" name="Content Placeholder 8"/>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rot="20816717">
            <a:off x="5994379" y="3177259"/>
            <a:ext cx="2733232" cy="31975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23718">
            <a:off x="6850879" y="1806396"/>
            <a:ext cx="2115865" cy="1600603"/>
          </a:xfrm>
          <a:prstGeom prst="round2DiagRect">
            <a:avLst>
              <a:gd name="adj1" fmla="val 16667"/>
              <a:gd name="adj2" fmla="val 0"/>
            </a:avLst>
          </a:prstGeom>
          <a:ln w="88900" cap="sq">
            <a:solidFill>
              <a:schemeClr val="bg2">
                <a:lumMod val="50000"/>
              </a:schemeClr>
            </a:solidFill>
            <a:miter lim="800000"/>
          </a:ln>
          <a:effectLst>
            <a:outerShdw blurRad="254000" algn="tl" rotWithShape="0">
              <a:srgbClr val="000000">
                <a:alpha val="43000"/>
              </a:srgbClr>
            </a:outerShdw>
          </a:effectLst>
        </p:spPr>
      </p:pic>
      <p:sp>
        <p:nvSpPr>
          <p:cNvPr id="4" name="Text Placeholder 3"/>
          <p:cNvSpPr>
            <a:spLocks noGrp="1"/>
          </p:cNvSpPr>
          <p:nvPr>
            <p:ph type="body" sz="half" idx="3"/>
          </p:nvPr>
        </p:nvSpPr>
        <p:spPr>
          <a:xfrm rot="21102873">
            <a:off x="4501409" y="1120358"/>
            <a:ext cx="4566964" cy="630608"/>
          </a:xfrm>
          <a:ln w="57150">
            <a:solidFill>
              <a:srgbClr val="92D050"/>
            </a:solidFill>
          </a:ln>
        </p:spPr>
        <p:txBody>
          <a:bodyPr>
            <a:normAutofit/>
          </a:bodyPr>
          <a:lstStyle/>
          <a:p>
            <a:pPr algn="ctr"/>
            <a:r>
              <a:rPr lang="en-US" sz="2800" dirty="0" smtClean="0"/>
              <a:t>Aerobic Activities</a:t>
            </a:r>
            <a:endParaRPr lang="en-US" sz="2800" dirty="0"/>
          </a:p>
        </p:txBody>
      </p:sp>
    </p:spTree>
    <p:extLst>
      <p:ext uri="{BB962C8B-B14F-4D97-AF65-F5344CB8AC3E}">
        <p14:creationId xmlns:p14="http://schemas.microsoft.com/office/powerpoint/2010/main" val="11052524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childTnLst>
                          </p:cTn>
                        </p:par>
                        <p:par>
                          <p:cTn id="15" fill="hold">
                            <p:stCondLst>
                              <p:cond delay="1000"/>
                            </p:stCondLst>
                            <p:childTnLst>
                              <p:par>
                                <p:cTn id="16" presetID="45"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anim calcmode="lin" valueType="num">
                                      <p:cBhvr>
                                        <p:cTn id="19" dur="2000" fill="hold"/>
                                        <p:tgtEl>
                                          <p:spTgt spid="9"/>
                                        </p:tgtEl>
                                        <p:attrNameLst>
                                          <p:attrName>ppt_w</p:attrName>
                                        </p:attrNameLst>
                                      </p:cBhvr>
                                      <p:tavLst>
                                        <p:tav tm="0" fmla="#ppt_w*sin(2.5*pi*$)">
                                          <p:val>
                                            <p:fltVal val="0"/>
                                          </p:val>
                                        </p:tav>
                                        <p:tav tm="100000">
                                          <p:val>
                                            <p:fltVal val="1"/>
                                          </p:val>
                                        </p:tav>
                                      </p:tavLst>
                                    </p:anim>
                                    <p:anim calcmode="lin" valueType="num">
                                      <p:cBhvr>
                                        <p:cTn id="20" dur="2000" fill="hold"/>
                                        <p:tgtEl>
                                          <p:spTgt spid="9"/>
                                        </p:tgtEl>
                                        <p:attrNameLst>
                                          <p:attrName>ppt_h</p:attrName>
                                        </p:attrNameLst>
                                      </p:cBhvr>
                                      <p:tavLst>
                                        <p:tav tm="0">
                                          <p:val>
                                            <p:strVal val="#ppt_h"/>
                                          </p:val>
                                        </p:tav>
                                        <p:tav tm="100000">
                                          <p:val>
                                            <p:strVal val="#ppt_h"/>
                                          </p:val>
                                        </p:tav>
                                      </p:tavLst>
                                    </p:anim>
                                  </p:childTnLst>
                                </p:cTn>
                              </p:par>
                            </p:childTnLst>
                          </p:cTn>
                        </p:par>
                        <p:par>
                          <p:cTn id="21" fill="hold">
                            <p:stCondLst>
                              <p:cond delay="3000"/>
                            </p:stCondLst>
                            <p:childTnLst>
                              <p:par>
                                <p:cTn id="22" presetID="21" presetClass="entr" presetSubtype="1"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1)">
                                      <p:cBhvr>
                                        <p:cTn id="24" dur="2000"/>
                                        <p:tgtEl>
                                          <p:spTgt spid="13"/>
                                        </p:tgtEl>
                                      </p:cBhvr>
                                    </p:animEffect>
                                  </p:childTnLst>
                                </p:cTn>
                              </p:par>
                            </p:childTnLst>
                          </p:cTn>
                        </p:par>
                        <p:par>
                          <p:cTn id="25" fill="hold">
                            <p:stCondLst>
                              <p:cond delay="5000"/>
                            </p:stCondLst>
                            <p:childTnLst>
                              <p:par>
                                <p:cTn id="26" presetID="26" presetClass="entr" presetSubtype="0" fill="hold" grpId="0" nodeType="afterEffect">
                                  <p:stCondLst>
                                    <p:cond delay="0"/>
                                  </p:stCondLst>
                                  <p:childTnLst>
                                    <p:set>
                                      <p:cBhvr>
                                        <p:cTn id="27" dur="1" fill="hold">
                                          <p:stCondLst>
                                            <p:cond delay="0"/>
                                          </p:stCondLst>
                                        </p:cTn>
                                        <p:tgtEl>
                                          <p:spTgt spid="4">
                                            <p:bg/>
                                          </p:spTgt>
                                        </p:tgtEl>
                                        <p:attrNameLst>
                                          <p:attrName>style.visibility</p:attrName>
                                        </p:attrNameLst>
                                      </p:cBhvr>
                                      <p:to>
                                        <p:strVal val="visible"/>
                                      </p:to>
                                    </p:set>
                                    <p:animEffect transition="in" filter="wipe(down)">
                                      <p:cBhvr>
                                        <p:cTn id="28" dur="580">
                                          <p:stCondLst>
                                            <p:cond delay="0"/>
                                          </p:stCondLst>
                                        </p:cTn>
                                        <p:tgtEl>
                                          <p:spTgt spid="4">
                                            <p:bg/>
                                          </p:spTgt>
                                        </p:tgtEl>
                                      </p:cBhvr>
                                    </p:animEffect>
                                    <p:anim calcmode="lin" valueType="num">
                                      <p:cBhvr>
                                        <p:cTn id="29" dur="1822"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bg/>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bg/>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bg/>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bg/>
                                          </p:spTgt>
                                        </p:tgtEl>
                                      </p:cBhvr>
                                      <p:to x="100000" y="60000"/>
                                    </p:animScale>
                                    <p:animScale>
                                      <p:cBhvr>
                                        <p:cTn id="35" dur="166" decel="50000">
                                          <p:stCondLst>
                                            <p:cond delay="676"/>
                                          </p:stCondLst>
                                        </p:cTn>
                                        <p:tgtEl>
                                          <p:spTgt spid="4">
                                            <p:bg/>
                                          </p:spTgt>
                                        </p:tgtEl>
                                      </p:cBhvr>
                                      <p:to x="100000" y="100000"/>
                                    </p:animScale>
                                    <p:animScale>
                                      <p:cBhvr>
                                        <p:cTn id="36" dur="26">
                                          <p:stCondLst>
                                            <p:cond delay="1312"/>
                                          </p:stCondLst>
                                        </p:cTn>
                                        <p:tgtEl>
                                          <p:spTgt spid="4">
                                            <p:bg/>
                                          </p:spTgt>
                                        </p:tgtEl>
                                      </p:cBhvr>
                                      <p:to x="100000" y="80000"/>
                                    </p:animScale>
                                    <p:animScale>
                                      <p:cBhvr>
                                        <p:cTn id="37" dur="166" decel="50000">
                                          <p:stCondLst>
                                            <p:cond delay="1338"/>
                                          </p:stCondLst>
                                        </p:cTn>
                                        <p:tgtEl>
                                          <p:spTgt spid="4">
                                            <p:bg/>
                                          </p:spTgt>
                                        </p:tgtEl>
                                      </p:cBhvr>
                                      <p:to x="100000" y="100000"/>
                                    </p:animScale>
                                    <p:animScale>
                                      <p:cBhvr>
                                        <p:cTn id="38" dur="26">
                                          <p:stCondLst>
                                            <p:cond delay="1642"/>
                                          </p:stCondLst>
                                        </p:cTn>
                                        <p:tgtEl>
                                          <p:spTgt spid="4">
                                            <p:bg/>
                                          </p:spTgt>
                                        </p:tgtEl>
                                      </p:cBhvr>
                                      <p:to x="100000" y="90000"/>
                                    </p:animScale>
                                    <p:animScale>
                                      <p:cBhvr>
                                        <p:cTn id="39" dur="166" decel="50000">
                                          <p:stCondLst>
                                            <p:cond delay="1668"/>
                                          </p:stCondLst>
                                        </p:cTn>
                                        <p:tgtEl>
                                          <p:spTgt spid="4">
                                            <p:bg/>
                                          </p:spTgt>
                                        </p:tgtEl>
                                      </p:cBhvr>
                                      <p:to x="100000" y="100000"/>
                                    </p:animScale>
                                    <p:animScale>
                                      <p:cBhvr>
                                        <p:cTn id="40" dur="26">
                                          <p:stCondLst>
                                            <p:cond delay="1808"/>
                                          </p:stCondLst>
                                        </p:cTn>
                                        <p:tgtEl>
                                          <p:spTgt spid="4">
                                            <p:bg/>
                                          </p:spTgt>
                                        </p:tgtEl>
                                      </p:cBhvr>
                                      <p:to x="100000" y="95000"/>
                                    </p:animScale>
                                    <p:animScale>
                                      <p:cBhvr>
                                        <p:cTn id="41" dur="166" decel="50000">
                                          <p:stCondLst>
                                            <p:cond delay="1834"/>
                                          </p:stCondLst>
                                        </p:cTn>
                                        <p:tgtEl>
                                          <p:spTgt spid="4">
                                            <p:bg/>
                                          </p:spTgt>
                                        </p:tgtEl>
                                      </p:cBhvr>
                                      <p:to x="100000" y="100000"/>
                                    </p:animScale>
                                  </p:childTnLst>
                                </p:cTn>
                              </p:par>
                            </p:childTnLst>
                          </p:cTn>
                        </p:par>
                        <p:par>
                          <p:cTn id="42" fill="hold">
                            <p:stCondLst>
                              <p:cond delay="7000"/>
                            </p:stCondLst>
                            <p:childTnLst>
                              <p:par>
                                <p:cTn id="43" presetID="26" presetClass="entr" presetSubtype="0" fill="hold" grpId="0" nodeType="after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Effect transition="in" filter="wipe(down)">
                                      <p:cBhvr>
                                        <p:cTn id="45" dur="580">
                                          <p:stCondLst>
                                            <p:cond delay="0"/>
                                          </p:stCondLst>
                                        </p:cTn>
                                        <p:tgtEl>
                                          <p:spTgt spid="4">
                                            <p:txEl>
                                              <p:pRg st="0" end="0"/>
                                            </p:txEl>
                                          </p:spTgt>
                                        </p:tgtEl>
                                      </p:cBhvr>
                                    </p:animEffect>
                                    <p:anim calcmode="lin" valueType="num">
                                      <p:cBhvr>
                                        <p:cTn id="4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4">
                                            <p:txEl>
                                              <p:pRg st="0" end="0"/>
                                            </p:txEl>
                                          </p:spTgt>
                                        </p:tgtEl>
                                      </p:cBhvr>
                                      <p:to x="100000" y="60000"/>
                                    </p:animScale>
                                    <p:animScale>
                                      <p:cBhvr>
                                        <p:cTn id="52" dur="166" decel="50000">
                                          <p:stCondLst>
                                            <p:cond delay="676"/>
                                          </p:stCondLst>
                                        </p:cTn>
                                        <p:tgtEl>
                                          <p:spTgt spid="4">
                                            <p:txEl>
                                              <p:pRg st="0" end="0"/>
                                            </p:txEl>
                                          </p:spTgt>
                                        </p:tgtEl>
                                      </p:cBhvr>
                                      <p:to x="100000" y="100000"/>
                                    </p:animScale>
                                    <p:animScale>
                                      <p:cBhvr>
                                        <p:cTn id="53" dur="26">
                                          <p:stCondLst>
                                            <p:cond delay="1312"/>
                                          </p:stCondLst>
                                        </p:cTn>
                                        <p:tgtEl>
                                          <p:spTgt spid="4">
                                            <p:txEl>
                                              <p:pRg st="0" end="0"/>
                                            </p:txEl>
                                          </p:spTgt>
                                        </p:tgtEl>
                                      </p:cBhvr>
                                      <p:to x="100000" y="80000"/>
                                    </p:animScale>
                                    <p:animScale>
                                      <p:cBhvr>
                                        <p:cTn id="54" dur="166" decel="50000">
                                          <p:stCondLst>
                                            <p:cond delay="1338"/>
                                          </p:stCondLst>
                                        </p:cTn>
                                        <p:tgtEl>
                                          <p:spTgt spid="4">
                                            <p:txEl>
                                              <p:pRg st="0" end="0"/>
                                            </p:txEl>
                                          </p:spTgt>
                                        </p:tgtEl>
                                      </p:cBhvr>
                                      <p:to x="100000" y="100000"/>
                                    </p:animScale>
                                    <p:animScale>
                                      <p:cBhvr>
                                        <p:cTn id="55" dur="26">
                                          <p:stCondLst>
                                            <p:cond delay="1642"/>
                                          </p:stCondLst>
                                        </p:cTn>
                                        <p:tgtEl>
                                          <p:spTgt spid="4">
                                            <p:txEl>
                                              <p:pRg st="0" end="0"/>
                                            </p:txEl>
                                          </p:spTgt>
                                        </p:tgtEl>
                                      </p:cBhvr>
                                      <p:to x="100000" y="90000"/>
                                    </p:animScale>
                                    <p:animScale>
                                      <p:cBhvr>
                                        <p:cTn id="56" dur="166" decel="50000">
                                          <p:stCondLst>
                                            <p:cond delay="1668"/>
                                          </p:stCondLst>
                                        </p:cTn>
                                        <p:tgtEl>
                                          <p:spTgt spid="4">
                                            <p:txEl>
                                              <p:pRg st="0" end="0"/>
                                            </p:txEl>
                                          </p:spTgt>
                                        </p:tgtEl>
                                      </p:cBhvr>
                                      <p:to x="100000" y="100000"/>
                                    </p:animScale>
                                    <p:animScale>
                                      <p:cBhvr>
                                        <p:cTn id="57" dur="26">
                                          <p:stCondLst>
                                            <p:cond delay="1808"/>
                                          </p:stCondLst>
                                        </p:cTn>
                                        <p:tgtEl>
                                          <p:spTgt spid="4">
                                            <p:txEl>
                                              <p:pRg st="0" end="0"/>
                                            </p:txEl>
                                          </p:spTgt>
                                        </p:tgtEl>
                                      </p:cBhvr>
                                      <p:to x="100000" y="95000"/>
                                    </p:animScale>
                                    <p:animScale>
                                      <p:cBhvr>
                                        <p:cTn id="58"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p:cNvSpPr/>
          <p:nvPr/>
        </p:nvSpPr>
        <p:spPr>
          <a:xfrm rot="18915831">
            <a:off x="284382" y="-1858919"/>
            <a:ext cx="8498537" cy="7987740"/>
          </a:xfrm>
          <a:prstGeom prst="triangle">
            <a:avLst/>
          </a:prstGeom>
          <a:solidFill>
            <a:srgbClr val="DDB5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1552918">
            <a:off x="1130198" y="-1019771"/>
            <a:ext cx="8090461" cy="6395584"/>
          </a:xfrm>
          <a:prstGeom prst="triangl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04800" y="990600"/>
            <a:ext cx="4495800" cy="762000"/>
          </a:xfrm>
        </p:spPr>
        <p:txBody>
          <a:bodyPr>
            <a:normAutofit/>
          </a:bodyPr>
          <a:lstStyle/>
          <a:p>
            <a:r>
              <a:rPr lang="en-US" sz="4000" dirty="0" smtClean="0"/>
              <a:t>F: Frequency</a:t>
            </a:r>
            <a:endParaRPr lang="en-US" sz="4000" dirty="0"/>
          </a:p>
        </p:txBody>
      </p:sp>
      <p:sp>
        <p:nvSpPr>
          <p:cNvPr id="5" name="Content Placeholder 4"/>
          <p:cNvSpPr>
            <a:spLocks noGrp="1"/>
          </p:cNvSpPr>
          <p:nvPr>
            <p:ph sz="quarter" idx="2"/>
          </p:nvPr>
        </p:nvSpPr>
        <p:spPr>
          <a:xfrm>
            <a:off x="381000" y="1981200"/>
            <a:ext cx="4419600" cy="3941763"/>
          </a:xfrm>
          <a:solidFill>
            <a:srgbClr val="92D050"/>
          </a:solidFill>
        </p:spPr>
        <p:txBody>
          <a:bodyPr/>
          <a:lstStyle/>
          <a:p>
            <a:pPr>
              <a:buFont typeface="Wingdings" pitchFamily="2" charset="2"/>
              <a:buChar char="q"/>
            </a:pPr>
            <a:r>
              <a:rPr lang="en-US" dirty="0" smtClean="0"/>
              <a:t>Frequency: how often?  </a:t>
            </a:r>
          </a:p>
          <a:p>
            <a:pPr>
              <a:buFont typeface="Wingdings" pitchFamily="2" charset="2"/>
              <a:buChar char="q"/>
            </a:pPr>
            <a:r>
              <a:rPr lang="en-US" dirty="0" smtClean="0"/>
              <a:t>3-5 days is best to maintain fitness and improve upon cardiorespiratory fitness</a:t>
            </a:r>
          </a:p>
          <a:p>
            <a:pPr>
              <a:buFont typeface="Wingdings" pitchFamily="2" charset="2"/>
              <a:buChar char="q"/>
            </a:pPr>
            <a:r>
              <a:rPr lang="en-US" dirty="0" smtClean="0"/>
              <a:t>Exercising less than 3 times a week will not maintain an adequate level of fitness.</a:t>
            </a:r>
            <a:endParaRPr lang="en-US" dirty="0"/>
          </a:p>
        </p:txBody>
      </p:sp>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rot="21270459">
            <a:off x="4645025" y="1899841"/>
            <a:ext cx="4041775" cy="30313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3733800" y="273050"/>
            <a:ext cx="4953000" cy="1143000"/>
          </a:xfrm>
          <a:solidFill>
            <a:schemeClr val="bg2">
              <a:lumMod val="50000"/>
            </a:schemeClr>
          </a:solidFill>
        </p:spPr>
        <p:txBody>
          <a:bodyPr>
            <a:noAutofit/>
          </a:bodyPr>
          <a:lstStyle/>
          <a:p>
            <a:pPr algn="r"/>
            <a:r>
              <a:rPr lang="en-US" sz="5400" dirty="0" smtClean="0">
                <a:solidFill>
                  <a:srgbClr val="DDB523"/>
                </a:solidFill>
              </a:rPr>
              <a:t>F.I.T.T. Safety</a:t>
            </a:r>
            <a:endParaRPr lang="en-US" sz="5400" dirty="0">
              <a:solidFill>
                <a:srgbClr val="DDB523"/>
              </a:solidFill>
            </a:endParaRPr>
          </a:p>
        </p:txBody>
      </p:sp>
    </p:spTree>
    <p:extLst>
      <p:ext uri="{BB962C8B-B14F-4D97-AF65-F5344CB8AC3E}">
        <p14:creationId xmlns:p14="http://schemas.microsoft.com/office/powerpoint/2010/main" val="399326292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ppt_w</p:attrName>
                                        </p:attrNameLst>
                                      </p:cBhvr>
                                      <p:tavLst>
                                        <p:tav tm="0" fmla="#ppt_w*sin(2.5*pi*$)">
                                          <p:val>
                                            <p:fltVal val="0"/>
                                          </p:val>
                                        </p:tav>
                                        <p:tav tm="100000">
                                          <p:val>
                                            <p:fltVal val="1"/>
                                          </p:val>
                                        </p:tav>
                                      </p:tavLst>
                                    </p:anim>
                                    <p:anim calcmode="lin" valueType="num">
                                      <p:cBhvr>
                                        <p:cTn id="13" dur="2000" fill="hold"/>
                                        <p:tgtEl>
                                          <p:spTgt spid="8"/>
                                        </p:tgtEl>
                                        <p:attrNameLst>
                                          <p:attrName>ppt_h</p:attrName>
                                        </p:attrNameLst>
                                      </p:cBhvr>
                                      <p:tavLst>
                                        <p:tav tm="0">
                                          <p:val>
                                            <p:strVal val="#ppt_h"/>
                                          </p:val>
                                        </p:tav>
                                        <p:tav tm="100000">
                                          <p:val>
                                            <p:strVal val="#ppt_h"/>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p:cNvSpPr/>
          <p:nvPr/>
        </p:nvSpPr>
        <p:spPr>
          <a:xfrm rot="20315884">
            <a:off x="-716301" y="135887"/>
            <a:ext cx="6766601" cy="4452625"/>
          </a:xfrm>
          <a:prstGeom prst="triangl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3488640">
            <a:off x="1470043" y="85840"/>
            <a:ext cx="5594314" cy="6033359"/>
          </a:xfrm>
          <a:prstGeom prs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solidFill>
            <a:schemeClr val="accent5">
              <a:lumMod val="75000"/>
            </a:schemeClr>
          </a:solidFill>
          <a:ln w="28575">
            <a:solidFill>
              <a:schemeClr val="accent1">
                <a:lumMod val="50000"/>
              </a:schemeClr>
            </a:solidFill>
          </a:ln>
        </p:spPr>
        <p:txBody>
          <a:bodyPr>
            <a:normAutofit fontScale="90000"/>
          </a:bodyPr>
          <a:lstStyle/>
          <a:p>
            <a:r>
              <a:rPr lang="en-US" sz="8000" dirty="0" smtClean="0">
                <a:solidFill>
                  <a:srgbClr val="DDB523"/>
                </a:solidFill>
              </a:rPr>
              <a:t>Intensity:</a:t>
            </a:r>
            <a:r>
              <a:rPr lang="en-US" sz="6600" dirty="0" smtClean="0">
                <a:solidFill>
                  <a:srgbClr val="DDB523"/>
                </a:solidFill>
              </a:rPr>
              <a:t> </a:t>
            </a:r>
            <a:endParaRPr lang="en-US" sz="6600" dirty="0">
              <a:solidFill>
                <a:srgbClr val="DDB523"/>
              </a:solidFill>
            </a:endParaRPr>
          </a:p>
        </p:txBody>
      </p:sp>
      <p:sp>
        <p:nvSpPr>
          <p:cNvPr id="4" name="Text Placeholder 3"/>
          <p:cNvSpPr>
            <a:spLocks noGrp="1"/>
          </p:cNvSpPr>
          <p:nvPr>
            <p:ph type="body" sz="half" idx="3"/>
          </p:nvPr>
        </p:nvSpPr>
        <p:spPr>
          <a:xfrm>
            <a:off x="4876799" y="914400"/>
            <a:ext cx="4267201" cy="762000"/>
          </a:xfrm>
          <a:solidFill>
            <a:schemeClr val="accent3">
              <a:lumMod val="50000"/>
            </a:schemeClr>
          </a:solidFill>
        </p:spPr>
        <p:txBody>
          <a:bodyPr>
            <a:normAutofit/>
          </a:bodyPr>
          <a:lstStyle/>
          <a:p>
            <a:r>
              <a:rPr lang="en-US" sz="4400" dirty="0" smtClean="0">
                <a:solidFill>
                  <a:schemeClr val="accent2">
                    <a:lumMod val="60000"/>
                    <a:lumOff val="40000"/>
                  </a:schemeClr>
                </a:solidFill>
              </a:rPr>
              <a:t>I:  Intensity</a:t>
            </a:r>
            <a:endParaRPr lang="en-US" sz="4400" dirty="0">
              <a:solidFill>
                <a:schemeClr val="accent2">
                  <a:lumMod val="60000"/>
                  <a:lumOff val="40000"/>
                </a:schemeClr>
              </a:solidFill>
            </a:endParaRPr>
          </a:p>
        </p:txBody>
      </p:sp>
      <p:pic>
        <p:nvPicPr>
          <p:cNvPr id="9" name="Content Placeholder 8"/>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228601" y="2604294"/>
            <a:ext cx="3491706" cy="1665275"/>
          </a:xfrm>
          <a:prstGeom prst="rect">
            <a:avLst/>
          </a:prstGeom>
          <a:solidFill>
            <a:srgbClr val="FFFFFF">
              <a:shade val="85000"/>
            </a:srgbClr>
          </a:solidFill>
          <a:ln w="88900" cap="sq">
            <a:solidFill>
              <a:srgbClr val="DDB52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p:cNvSpPr>
            <a:spLocks noGrp="1"/>
          </p:cNvSpPr>
          <p:nvPr>
            <p:ph sz="quarter" idx="4"/>
          </p:nvPr>
        </p:nvSpPr>
        <p:spPr>
          <a:xfrm>
            <a:off x="3352801" y="1752600"/>
            <a:ext cx="5410200" cy="4495800"/>
          </a:xfrm>
          <a:solidFill>
            <a:schemeClr val="accent3">
              <a:lumMod val="20000"/>
              <a:lumOff val="80000"/>
            </a:schemeClr>
          </a:solidFill>
          <a:ln w="28575">
            <a:solidFill>
              <a:schemeClr val="tx2">
                <a:lumMod val="50000"/>
              </a:schemeClr>
            </a:solidFill>
          </a:ln>
        </p:spPr>
        <p:txBody>
          <a:bodyPr>
            <a:normAutofit lnSpcReduction="10000"/>
          </a:bodyPr>
          <a:lstStyle/>
          <a:p>
            <a:pPr>
              <a:buFont typeface="Wingdings" pitchFamily="2" charset="2"/>
              <a:buChar char="q"/>
            </a:pPr>
            <a:r>
              <a:rPr lang="en-US" dirty="0" smtClean="0"/>
              <a:t>How fast?</a:t>
            </a:r>
          </a:p>
          <a:p>
            <a:pPr>
              <a:buFont typeface="Wingdings" pitchFamily="2" charset="2"/>
              <a:buChar char="q"/>
            </a:pPr>
            <a:r>
              <a:rPr lang="en-US" dirty="0" smtClean="0"/>
              <a:t>70-85% of your maximum heart rate</a:t>
            </a:r>
          </a:p>
          <a:p>
            <a:pPr>
              <a:buFont typeface="Wingdings" pitchFamily="2" charset="2"/>
              <a:buChar char="q"/>
            </a:pPr>
            <a:r>
              <a:rPr lang="en-US" dirty="0" smtClean="0"/>
              <a:t>THR formula:220-age x 85%= THR </a:t>
            </a:r>
            <a:endParaRPr lang="en-US" dirty="0"/>
          </a:p>
          <a:p>
            <a:pPr>
              <a:buFont typeface="Wingdings" pitchFamily="2" charset="2"/>
              <a:buChar char="q"/>
            </a:pPr>
            <a:r>
              <a:rPr lang="en-US" dirty="0" smtClean="0"/>
              <a:t>Your training heart rate should be between 150-185 beats per minute (12-14 year old)</a:t>
            </a:r>
          </a:p>
          <a:p>
            <a:pPr>
              <a:buFont typeface="Wingdings" pitchFamily="2" charset="2"/>
              <a:buChar char="q"/>
            </a:pPr>
            <a:r>
              <a:rPr lang="en-US" dirty="0" smtClean="0"/>
              <a:t>Do not exceed your training HR for long periods of time as this could risk injury.</a:t>
            </a:r>
          </a:p>
          <a:p>
            <a:pPr>
              <a:buFont typeface="Wingdings" pitchFamily="2" charset="2"/>
              <a:buChar char="q"/>
            </a:pPr>
            <a:r>
              <a:rPr lang="en-US" dirty="0" smtClean="0"/>
              <a:t>Monitor your heart rate at all times.</a:t>
            </a:r>
          </a:p>
          <a:p>
            <a:pPr>
              <a:buFont typeface="Wingdings" pitchFamily="2" charset="2"/>
              <a:buChar char="q"/>
            </a:pPr>
            <a:endParaRPr lang="en-US" dirty="0" smtClean="0"/>
          </a:p>
          <a:p>
            <a:pPr>
              <a:buFont typeface="Wingdings" pitchFamily="2" charset="2"/>
              <a:buChar char="q"/>
            </a:pPr>
            <a:endParaRPr lang="en-US" dirty="0" smtClean="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15828">
            <a:off x="391626" y="4561900"/>
            <a:ext cx="2857500" cy="1600200"/>
          </a:xfrm>
          <a:prstGeom prst="rect">
            <a:avLst/>
          </a:prstGeom>
          <a:ln w="228600" cap="sq" cmpd="thickThin">
            <a:solidFill>
              <a:schemeClr val="tx2">
                <a:lumMod val="60000"/>
                <a:lumOff val="4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1130483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8" presetClass="emph" presetSubtype="0" fill="hold" nodeType="afterEffect">
                                  <p:stCondLst>
                                    <p:cond delay="0"/>
                                  </p:stCondLst>
                                  <p:childTnLst>
                                    <p:animRot by="21600000">
                                      <p:cBhvr>
                                        <p:cTn id="12" dur="2000" fill="hold"/>
                                        <p:tgtEl>
                                          <p:spTgt spid="10"/>
                                        </p:tgtEl>
                                        <p:attrNameLst>
                                          <p:attrName>r</p:attrName>
                                        </p:attrNameLst>
                                      </p:cBhvr>
                                    </p:animRot>
                                  </p:childTnLst>
                                </p:cTn>
                              </p:par>
                              <p:par>
                                <p:cTn id="13" presetID="2" presetClass="entr" presetSubtype="4" fill="hold" grpId="0" nodeType="withEffect">
                                  <p:stCondLst>
                                    <p:cond delay="0"/>
                                  </p:stCondLst>
                                  <p:childTnLst>
                                    <p:set>
                                      <p:cBhvr>
                                        <p:cTn id="14" dur="1" fill="hold">
                                          <p:stCondLst>
                                            <p:cond delay="0"/>
                                          </p:stCondLst>
                                        </p:cTn>
                                        <p:tgtEl>
                                          <p:spTgt spid="4">
                                            <p:bg/>
                                          </p:spTgt>
                                        </p:tgtEl>
                                        <p:attrNameLst>
                                          <p:attrName>style.visibility</p:attrName>
                                        </p:attrNameLst>
                                      </p:cBhvr>
                                      <p:to>
                                        <p:strVal val="visible"/>
                                      </p:to>
                                    </p:set>
                                    <p:anim calcmode="lin" valueType="num">
                                      <p:cBhvr additive="base">
                                        <p:cTn id="15"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4">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10"/>
          <p:cNvSpPr/>
          <p:nvPr/>
        </p:nvSpPr>
        <p:spPr>
          <a:xfrm rot="419986">
            <a:off x="2740388" y="1066800"/>
            <a:ext cx="5864116" cy="4724400"/>
          </a:xfrm>
          <a:prstGeom prst="triangl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p:nvSpPr>
        <p:spPr>
          <a:xfrm rot="19298518">
            <a:off x="-1067041" y="-781739"/>
            <a:ext cx="7614859" cy="6684140"/>
          </a:xfrm>
          <a:prstGeom prst="triangle">
            <a:avLst/>
          </a:prstGeom>
          <a:solidFill>
            <a:srgbClr val="DDB5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1733463">
            <a:off x="165324" y="-576573"/>
            <a:ext cx="7455791" cy="6138168"/>
          </a:xfrm>
          <a:prstGeom prst="triangl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solidFill>
            <a:schemeClr val="bg2">
              <a:lumMod val="50000"/>
            </a:schemeClr>
          </a:solidFill>
        </p:spPr>
        <p:txBody>
          <a:bodyPr/>
          <a:lstStyle/>
          <a:p>
            <a:pPr algn="ctr"/>
            <a:r>
              <a:rPr lang="en-US" dirty="0" smtClean="0">
                <a:solidFill>
                  <a:srgbClr val="FFC000"/>
                </a:solidFill>
              </a:rPr>
              <a:t>Polar Heart Rate Monitors</a:t>
            </a:r>
            <a:endParaRPr lang="en-US" dirty="0">
              <a:solidFill>
                <a:srgbClr val="FFC000"/>
              </a:solidFill>
            </a:endParaRPr>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rot="20836026">
            <a:off x="809616" y="1437169"/>
            <a:ext cx="2286000" cy="2761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2822172" y="1600200"/>
            <a:ext cx="2233612" cy="22336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p:cNvSpPr>
            <a:spLocks noGrp="1"/>
          </p:cNvSpPr>
          <p:nvPr>
            <p:ph type="body" sz="half" idx="3"/>
          </p:nvPr>
        </p:nvSpPr>
        <p:spPr>
          <a:xfrm>
            <a:off x="4419600" y="1524000"/>
            <a:ext cx="4572000" cy="1219200"/>
          </a:xfrm>
          <a:solidFill>
            <a:schemeClr val="accent5">
              <a:lumMod val="50000"/>
            </a:schemeClr>
          </a:solidFill>
          <a:ln w="57150">
            <a:solidFill>
              <a:srgbClr val="92D050"/>
            </a:solidFill>
          </a:ln>
        </p:spPr>
        <p:txBody>
          <a:bodyPr>
            <a:normAutofit/>
          </a:bodyPr>
          <a:lstStyle/>
          <a:p>
            <a:r>
              <a:rPr lang="en-US" dirty="0" err="1" smtClean="0"/>
              <a:t>TriFIT</a:t>
            </a:r>
            <a:r>
              <a:rPr lang="en-US" dirty="0" smtClean="0"/>
              <a:t> Machine: </a:t>
            </a:r>
            <a:r>
              <a:rPr lang="en-US" sz="2000" dirty="0" smtClean="0"/>
              <a:t>measures and records fitness skills----</a:t>
            </a:r>
            <a:endParaRPr lang="en-US" dirty="0"/>
          </a:p>
        </p:txBody>
      </p:sp>
      <p:sp>
        <p:nvSpPr>
          <p:cNvPr id="3" name="Text Placeholder 2"/>
          <p:cNvSpPr>
            <a:spLocks noGrp="1"/>
          </p:cNvSpPr>
          <p:nvPr>
            <p:ph type="body" idx="1"/>
          </p:nvPr>
        </p:nvSpPr>
        <p:spPr>
          <a:xfrm>
            <a:off x="300582" y="4416402"/>
            <a:ext cx="4879612" cy="1635110"/>
          </a:xfrm>
          <a:solidFill>
            <a:srgbClr val="00B0F0"/>
          </a:solidFill>
          <a:ln w="57150">
            <a:solidFill>
              <a:srgbClr val="92D050"/>
            </a:solidFill>
          </a:ln>
        </p:spPr>
        <p:txBody>
          <a:bodyPr>
            <a:noAutofit/>
          </a:bodyPr>
          <a:lstStyle/>
          <a:p>
            <a:r>
              <a:rPr lang="en-US" sz="3200" dirty="0" smtClean="0"/>
              <a:t>Polar Heart Training Monitors: </a:t>
            </a:r>
            <a:r>
              <a:rPr lang="en-US" sz="1800" dirty="0"/>
              <a:t>R</a:t>
            </a:r>
            <a:r>
              <a:rPr lang="en-US" sz="1800" dirty="0" smtClean="0"/>
              <a:t>ecords heart </a:t>
            </a:r>
            <a:r>
              <a:rPr lang="en-US" sz="1800" dirty="0"/>
              <a:t>r</a:t>
            </a:r>
            <a:r>
              <a:rPr lang="en-US" sz="1800" dirty="0" smtClean="0"/>
              <a:t>ate and </a:t>
            </a:r>
            <a:r>
              <a:rPr lang="en-US" sz="1800" dirty="0"/>
              <a:t>i</a:t>
            </a:r>
            <a:r>
              <a:rPr lang="en-US" sz="1800" dirty="0" smtClean="0"/>
              <a:t>s downloaded on the </a:t>
            </a:r>
            <a:r>
              <a:rPr lang="en-US" sz="1800" dirty="0" err="1" smtClean="0"/>
              <a:t>TriFit</a:t>
            </a:r>
            <a:r>
              <a:rPr lang="en-US" sz="1800" dirty="0" smtClean="0"/>
              <a:t> machine.</a:t>
            </a:r>
            <a:endParaRPr lang="en-US" sz="1800" dirty="0"/>
          </a:p>
        </p:txBody>
      </p:sp>
      <p:sp>
        <p:nvSpPr>
          <p:cNvPr id="12" name="TextBox 11"/>
          <p:cNvSpPr txBox="1"/>
          <p:nvPr/>
        </p:nvSpPr>
        <p:spPr>
          <a:xfrm>
            <a:off x="5672446" y="2971800"/>
            <a:ext cx="3166754" cy="4524315"/>
          </a:xfrm>
          <a:prstGeom prst="rect">
            <a:avLst/>
          </a:prstGeom>
          <a:noFill/>
        </p:spPr>
        <p:txBody>
          <a:bodyPr wrap="square" rtlCol="0">
            <a:spAutoFit/>
          </a:bodyPr>
          <a:lstStyle/>
          <a:p>
            <a:pPr marL="285750" indent="-285750">
              <a:buFont typeface="Wingdings" pitchFamily="2" charset="2"/>
              <a:buChar char="q"/>
            </a:pPr>
            <a:r>
              <a:rPr lang="en-US" sz="2000" dirty="0" smtClean="0"/>
              <a:t>Daily work out routines</a:t>
            </a:r>
          </a:p>
          <a:p>
            <a:pPr marL="285750" indent="-285750">
              <a:buFont typeface="Wingdings" pitchFamily="2" charset="2"/>
              <a:buChar char="q"/>
            </a:pPr>
            <a:endParaRPr lang="en-US" sz="2000" dirty="0"/>
          </a:p>
          <a:p>
            <a:pPr marL="285750" indent="-285750">
              <a:buFont typeface="Wingdings" pitchFamily="2" charset="2"/>
              <a:buChar char="q"/>
            </a:pPr>
            <a:r>
              <a:rPr lang="en-US" sz="2000" dirty="0" smtClean="0"/>
              <a:t>Pre &amp; Post Fitness Assessments</a:t>
            </a:r>
          </a:p>
          <a:p>
            <a:pPr marL="285750" indent="-285750">
              <a:buFont typeface="Wingdings" pitchFamily="2" charset="2"/>
              <a:buChar char="q"/>
            </a:pPr>
            <a:endParaRPr lang="en-US" sz="2000" dirty="0"/>
          </a:p>
          <a:p>
            <a:pPr marL="285750" indent="-285750">
              <a:buFont typeface="Wingdings" pitchFamily="2" charset="2"/>
              <a:buChar char="q"/>
            </a:pPr>
            <a:r>
              <a:rPr lang="en-US" sz="2000" dirty="0" smtClean="0"/>
              <a:t>1.5 mile run test</a:t>
            </a:r>
          </a:p>
          <a:p>
            <a:pPr marL="285750" indent="-285750">
              <a:buFont typeface="Wingdings" pitchFamily="2" charset="2"/>
              <a:buChar char="q"/>
            </a:pPr>
            <a:endParaRPr lang="en-US" sz="2000" dirty="0"/>
          </a:p>
          <a:p>
            <a:pPr marL="285750" indent="-285750">
              <a:buFont typeface="Wingdings" pitchFamily="2" charset="2"/>
              <a:buChar char="q"/>
            </a:pPr>
            <a:r>
              <a:rPr lang="en-US" sz="2000" dirty="0" smtClean="0"/>
              <a:t>1.5 mile comparison</a:t>
            </a:r>
          </a:p>
          <a:p>
            <a:pPr marL="285750" indent="-285750">
              <a:buFont typeface="Wingdings" pitchFamily="2" charset="2"/>
              <a:buChar char="q"/>
            </a:pPr>
            <a:endParaRPr lang="en-US" dirty="0"/>
          </a:p>
          <a:p>
            <a:pPr marL="285750" indent="-285750">
              <a:buFont typeface="Wingdings" pitchFamily="2" charset="2"/>
              <a:buChar char="q"/>
            </a:pPr>
            <a:endParaRPr lang="en-US" dirty="0" smtClean="0"/>
          </a:p>
          <a:p>
            <a:pPr marL="285750" indent="-285750">
              <a:buFont typeface="Wingdings" pitchFamily="2" charset="2"/>
              <a:buChar char="q"/>
            </a:pPr>
            <a:endParaRPr lang="en-US" dirty="0"/>
          </a:p>
          <a:p>
            <a:pPr marL="285750" indent="-285750">
              <a:buFont typeface="Wingdings" pitchFamily="2" charset="2"/>
              <a:buChar char="q"/>
            </a:pPr>
            <a:endParaRPr lang="en-US" dirty="0" smtClean="0"/>
          </a:p>
          <a:p>
            <a:pPr marL="285750" indent="-285750">
              <a:buFont typeface="Wingdings" pitchFamily="2" charset="2"/>
              <a:buChar char="q"/>
            </a:pPr>
            <a:endParaRPr lang="en-US" dirty="0"/>
          </a:p>
          <a:p>
            <a:pPr marL="285750" indent="-285750">
              <a:buFont typeface="Wingdings" pitchFamily="2" charset="2"/>
              <a:buChar char="q"/>
            </a:pPr>
            <a:endParaRPr lang="en-US" dirty="0"/>
          </a:p>
        </p:txBody>
      </p:sp>
    </p:spTree>
    <p:extLst>
      <p:ext uri="{BB962C8B-B14F-4D97-AF65-F5344CB8AC3E}">
        <p14:creationId xmlns:p14="http://schemas.microsoft.com/office/powerpoint/2010/main" val="17859500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26" presetClass="entr" presetSubtype="0"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80">
                                          <p:stCondLst>
                                            <p:cond delay="0"/>
                                          </p:stCondLst>
                                        </p:cTn>
                                        <p:tgtEl>
                                          <p:spTgt spid="3">
                                            <p:bg/>
                                          </p:spTgt>
                                        </p:tgtEl>
                                      </p:cBhvr>
                                    </p:animEffect>
                                    <p:anim calcmode="lin" valueType="num">
                                      <p:cBhvr>
                                        <p:cTn id="13"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bg/>
                                          </p:spTgt>
                                        </p:tgtEl>
                                      </p:cBhvr>
                                      <p:to x="100000" y="60000"/>
                                    </p:animScale>
                                    <p:animScale>
                                      <p:cBhvr>
                                        <p:cTn id="19" dur="166" decel="50000">
                                          <p:stCondLst>
                                            <p:cond delay="676"/>
                                          </p:stCondLst>
                                        </p:cTn>
                                        <p:tgtEl>
                                          <p:spTgt spid="3">
                                            <p:bg/>
                                          </p:spTgt>
                                        </p:tgtEl>
                                      </p:cBhvr>
                                      <p:to x="100000" y="100000"/>
                                    </p:animScale>
                                    <p:animScale>
                                      <p:cBhvr>
                                        <p:cTn id="20" dur="26">
                                          <p:stCondLst>
                                            <p:cond delay="1312"/>
                                          </p:stCondLst>
                                        </p:cTn>
                                        <p:tgtEl>
                                          <p:spTgt spid="3">
                                            <p:bg/>
                                          </p:spTgt>
                                        </p:tgtEl>
                                      </p:cBhvr>
                                      <p:to x="100000" y="80000"/>
                                    </p:animScale>
                                    <p:animScale>
                                      <p:cBhvr>
                                        <p:cTn id="21" dur="166" decel="50000">
                                          <p:stCondLst>
                                            <p:cond delay="1338"/>
                                          </p:stCondLst>
                                        </p:cTn>
                                        <p:tgtEl>
                                          <p:spTgt spid="3">
                                            <p:bg/>
                                          </p:spTgt>
                                        </p:tgtEl>
                                      </p:cBhvr>
                                      <p:to x="100000" y="100000"/>
                                    </p:animScale>
                                    <p:animScale>
                                      <p:cBhvr>
                                        <p:cTn id="22" dur="26">
                                          <p:stCondLst>
                                            <p:cond delay="1642"/>
                                          </p:stCondLst>
                                        </p:cTn>
                                        <p:tgtEl>
                                          <p:spTgt spid="3">
                                            <p:bg/>
                                          </p:spTgt>
                                        </p:tgtEl>
                                      </p:cBhvr>
                                      <p:to x="100000" y="90000"/>
                                    </p:animScale>
                                    <p:animScale>
                                      <p:cBhvr>
                                        <p:cTn id="23" dur="166" decel="50000">
                                          <p:stCondLst>
                                            <p:cond delay="1668"/>
                                          </p:stCondLst>
                                        </p:cTn>
                                        <p:tgtEl>
                                          <p:spTgt spid="3">
                                            <p:bg/>
                                          </p:spTgt>
                                        </p:tgtEl>
                                      </p:cBhvr>
                                      <p:to x="100000" y="100000"/>
                                    </p:animScale>
                                    <p:animScale>
                                      <p:cBhvr>
                                        <p:cTn id="24" dur="26">
                                          <p:stCondLst>
                                            <p:cond delay="1808"/>
                                          </p:stCondLst>
                                        </p:cTn>
                                        <p:tgtEl>
                                          <p:spTgt spid="3">
                                            <p:bg/>
                                          </p:spTgt>
                                        </p:tgtEl>
                                      </p:cBhvr>
                                      <p:to x="100000" y="95000"/>
                                    </p:animScale>
                                    <p:animScale>
                                      <p:cBhvr>
                                        <p:cTn id="25" dur="166" decel="50000">
                                          <p:stCondLst>
                                            <p:cond delay="1834"/>
                                          </p:stCondLst>
                                        </p:cTn>
                                        <p:tgtEl>
                                          <p:spTgt spid="3">
                                            <p:bg/>
                                          </p:spTgt>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down)">
                                      <p:cBhvr>
                                        <p:cTn id="28" dur="580">
                                          <p:stCondLst>
                                            <p:cond delay="0"/>
                                          </p:stCondLst>
                                        </p:cTn>
                                        <p:tgtEl>
                                          <p:spTgt spid="3">
                                            <p:txEl>
                                              <p:pRg st="0" end="0"/>
                                            </p:txEl>
                                          </p:spTgt>
                                        </p:tgtEl>
                                      </p:cBhvr>
                                    </p:animEffect>
                                    <p:anim calcmode="lin" valueType="num">
                                      <p:cBhvr>
                                        <p:cTn id="29"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0" end="0"/>
                                            </p:txEl>
                                          </p:spTgt>
                                        </p:tgtEl>
                                      </p:cBhvr>
                                      <p:to x="100000" y="60000"/>
                                    </p:animScale>
                                    <p:animScale>
                                      <p:cBhvr>
                                        <p:cTn id="35" dur="166" decel="50000">
                                          <p:stCondLst>
                                            <p:cond delay="676"/>
                                          </p:stCondLst>
                                        </p:cTn>
                                        <p:tgtEl>
                                          <p:spTgt spid="3">
                                            <p:txEl>
                                              <p:pRg st="0" end="0"/>
                                            </p:txEl>
                                          </p:spTgt>
                                        </p:tgtEl>
                                      </p:cBhvr>
                                      <p:to x="100000" y="100000"/>
                                    </p:animScale>
                                    <p:animScale>
                                      <p:cBhvr>
                                        <p:cTn id="36" dur="26">
                                          <p:stCondLst>
                                            <p:cond delay="1312"/>
                                          </p:stCondLst>
                                        </p:cTn>
                                        <p:tgtEl>
                                          <p:spTgt spid="3">
                                            <p:txEl>
                                              <p:pRg st="0" end="0"/>
                                            </p:txEl>
                                          </p:spTgt>
                                        </p:tgtEl>
                                      </p:cBhvr>
                                      <p:to x="100000" y="80000"/>
                                    </p:animScale>
                                    <p:animScale>
                                      <p:cBhvr>
                                        <p:cTn id="37" dur="166" decel="50000">
                                          <p:stCondLst>
                                            <p:cond delay="1338"/>
                                          </p:stCondLst>
                                        </p:cTn>
                                        <p:tgtEl>
                                          <p:spTgt spid="3">
                                            <p:txEl>
                                              <p:pRg st="0" end="0"/>
                                            </p:txEl>
                                          </p:spTgt>
                                        </p:tgtEl>
                                      </p:cBhvr>
                                      <p:to x="100000" y="100000"/>
                                    </p:animScale>
                                    <p:animScale>
                                      <p:cBhvr>
                                        <p:cTn id="38" dur="26">
                                          <p:stCondLst>
                                            <p:cond delay="1642"/>
                                          </p:stCondLst>
                                        </p:cTn>
                                        <p:tgtEl>
                                          <p:spTgt spid="3">
                                            <p:txEl>
                                              <p:pRg st="0" end="0"/>
                                            </p:txEl>
                                          </p:spTgt>
                                        </p:tgtEl>
                                      </p:cBhvr>
                                      <p:to x="100000" y="90000"/>
                                    </p:animScale>
                                    <p:animScale>
                                      <p:cBhvr>
                                        <p:cTn id="39" dur="166" decel="50000">
                                          <p:stCondLst>
                                            <p:cond delay="1668"/>
                                          </p:stCondLst>
                                        </p:cTn>
                                        <p:tgtEl>
                                          <p:spTgt spid="3">
                                            <p:txEl>
                                              <p:pRg st="0" end="0"/>
                                            </p:txEl>
                                          </p:spTgt>
                                        </p:tgtEl>
                                      </p:cBhvr>
                                      <p:to x="100000" y="100000"/>
                                    </p:animScale>
                                    <p:animScale>
                                      <p:cBhvr>
                                        <p:cTn id="40" dur="26">
                                          <p:stCondLst>
                                            <p:cond delay="1808"/>
                                          </p:stCondLst>
                                        </p:cTn>
                                        <p:tgtEl>
                                          <p:spTgt spid="3">
                                            <p:txEl>
                                              <p:pRg st="0" end="0"/>
                                            </p:txEl>
                                          </p:spTgt>
                                        </p:tgtEl>
                                      </p:cBhvr>
                                      <p:to x="100000" y="95000"/>
                                    </p:animScale>
                                    <p:animScale>
                                      <p:cBhvr>
                                        <p:cTn id="41" dur="166" decel="50000">
                                          <p:stCondLst>
                                            <p:cond delay="1834"/>
                                          </p:stCondLst>
                                        </p:cTn>
                                        <p:tgtEl>
                                          <p:spTgt spid="3">
                                            <p:txEl>
                                              <p:pRg st="0" end="0"/>
                                            </p:txEl>
                                          </p:spTgt>
                                        </p:tgtEl>
                                      </p:cBhvr>
                                      <p:to x="100000" y="100000"/>
                                    </p:animScale>
                                  </p:childTnLst>
                                </p:cTn>
                              </p:par>
                              <p:par>
                                <p:cTn id="42" presetID="42" presetClass="entr" presetSubtype="0"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anim calcmode="lin" valueType="num">
                                      <p:cBhvr>
                                        <p:cTn id="45" dur="1000" fill="hold"/>
                                        <p:tgtEl>
                                          <p:spTgt spid="2"/>
                                        </p:tgtEl>
                                        <p:attrNameLst>
                                          <p:attrName>ppt_x</p:attrName>
                                        </p:attrNameLst>
                                      </p:cBhvr>
                                      <p:tavLst>
                                        <p:tav tm="0">
                                          <p:val>
                                            <p:strVal val="#ppt_x"/>
                                          </p:val>
                                        </p:tav>
                                        <p:tav tm="100000">
                                          <p:val>
                                            <p:strVal val="#ppt_x"/>
                                          </p:val>
                                        </p:tav>
                                      </p:tavLst>
                                    </p:anim>
                                    <p:anim calcmode="lin" valueType="num">
                                      <p:cBhvr>
                                        <p:cTn id="46" dur="1000" fill="hold"/>
                                        <p:tgtEl>
                                          <p:spTgt spid="2"/>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31" presetClass="entr" presetSubtype="0"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1000" fill="hold"/>
                                        <p:tgtEl>
                                          <p:spTgt spid="10"/>
                                        </p:tgtEl>
                                        <p:attrNameLst>
                                          <p:attrName>ppt_w</p:attrName>
                                        </p:attrNameLst>
                                      </p:cBhvr>
                                      <p:tavLst>
                                        <p:tav tm="0">
                                          <p:val>
                                            <p:fltVal val="0"/>
                                          </p:val>
                                        </p:tav>
                                        <p:tav tm="100000">
                                          <p:val>
                                            <p:strVal val="#ppt_w"/>
                                          </p:val>
                                        </p:tav>
                                      </p:tavLst>
                                    </p:anim>
                                    <p:anim calcmode="lin" valueType="num">
                                      <p:cBhvr>
                                        <p:cTn id="51" dur="1000" fill="hold"/>
                                        <p:tgtEl>
                                          <p:spTgt spid="10"/>
                                        </p:tgtEl>
                                        <p:attrNameLst>
                                          <p:attrName>ppt_h</p:attrName>
                                        </p:attrNameLst>
                                      </p:cBhvr>
                                      <p:tavLst>
                                        <p:tav tm="0">
                                          <p:val>
                                            <p:fltVal val="0"/>
                                          </p:val>
                                        </p:tav>
                                        <p:tav tm="100000">
                                          <p:val>
                                            <p:strVal val="#ppt_h"/>
                                          </p:val>
                                        </p:tav>
                                      </p:tavLst>
                                    </p:anim>
                                    <p:anim calcmode="lin" valueType="num">
                                      <p:cBhvr>
                                        <p:cTn id="52" dur="1000" fill="hold"/>
                                        <p:tgtEl>
                                          <p:spTgt spid="10"/>
                                        </p:tgtEl>
                                        <p:attrNameLst>
                                          <p:attrName>style.rotation</p:attrName>
                                        </p:attrNameLst>
                                      </p:cBhvr>
                                      <p:tavLst>
                                        <p:tav tm="0">
                                          <p:val>
                                            <p:fltVal val="90"/>
                                          </p:val>
                                        </p:tav>
                                        <p:tav tm="100000">
                                          <p:val>
                                            <p:fltVal val="0"/>
                                          </p:val>
                                        </p:tav>
                                      </p:tavLst>
                                    </p:anim>
                                    <p:animEffect transition="in" filter="fade">
                                      <p:cBhvr>
                                        <p:cTn id="53" dur="1000"/>
                                        <p:tgtEl>
                                          <p:spTgt spid="10"/>
                                        </p:tgtEl>
                                      </p:cBhvr>
                                    </p:animEffect>
                                  </p:childTnLst>
                                </p:cTn>
                              </p:par>
                            </p:childTnLst>
                          </p:cTn>
                        </p:par>
                        <p:par>
                          <p:cTn id="54" fill="hold">
                            <p:stCondLst>
                              <p:cond delay="3000"/>
                            </p:stCondLst>
                            <p:childTnLst>
                              <p:par>
                                <p:cTn id="55" presetID="2" presetClass="entr" presetSubtype="4"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p:cNvSpPr/>
          <p:nvPr/>
        </p:nvSpPr>
        <p:spPr>
          <a:xfrm rot="19038641">
            <a:off x="264299" y="-1206643"/>
            <a:ext cx="8310253" cy="7398684"/>
          </a:xfrm>
          <a:prstGeom prst="triangle">
            <a:avLst/>
          </a:prstGeom>
          <a:solidFill>
            <a:srgbClr val="DDB5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2307216">
            <a:off x="3030009" y="-906735"/>
            <a:ext cx="7808381" cy="6156870"/>
          </a:xfrm>
          <a:prstGeom prst="triangl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solidFill>
                  <a:schemeClr val="tx1"/>
                </a:solidFill>
              </a:rPr>
              <a:t>Using the Polar Heart Rate Monitors:</a:t>
            </a:r>
            <a:endParaRPr lang="en-US" dirty="0">
              <a:solidFill>
                <a:schemeClr val="tx1"/>
              </a:solidFill>
            </a:endParaRPr>
          </a:p>
        </p:txBody>
      </p:sp>
      <p:sp>
        <p:nvSpPr>
          <p:cNvPr id="3" name="Text Placeholder 2"/>
          <p:cNvSpPr>
            <a:spLocks noGrp="1"/>
          </p:cNvSpPr>
          <p:nvPr>
            <p:ph type="body" idx="1"/>
          </p:nvPr>
        </p:nvSpPr>
        <p:spPr>
          <a:xfrm>
            <a:off x="381000" y="1371600"/>
            <a:ext cx="4040188" cy="762000"/>
          </a:xfrm>
        </p:spPr>
        <p:txBody>
          <a:bodyPr>
            <a:normAutofit lnSpcReduction="10000"/>
          </a:bodyPr>
          <a:lstStyle/>
          <a:p>
            <a:r>
              <a:rPr lang="en-US" dirty="0" smtClean="0"/>
              <a:t>Trouble Shooting your download files:</a:t>
            </a:r>
            <a:endParaRPr lang="en-US" dirty="0"/>
          </a:p>
        </p:txBody>
      </p:sp>
      <p:sp>
        <p:nvSpPr>
          <p:cNvPr id="5" name="Content Placeholder 4"/>
          <p:cNvSpPr>
            <a:spLocks noGrp="1"/>
          </p:cNvSpPr>
          <p:nvPr>
            <p:ph sz="quarter" idx="2"/>
          </p:nvPr>
        </p:nvSpPr>
        <p:spPr>
          <a:xfrm>
            <a:off x="457200" y="2209800"/>
            <a:ext cx="4040188" cy="3941763"/>
          </a:xfrm>
          <a:solidFill>
            <a:schemeClr val="accent1">
              <a:lumMod val="60000"/>
              <a:lumOff val="40000"/>
            </a:schemeClr>
          </a:solidFill>
        </p:spPr>
        <p:txBody>
          <a:bodyPr>
            <a:normAutofit fontScale="92500" lnSpcReduction="10000"/>
          </a:bodyPr>
          <a:lstStyle/>
          <a:p>
            <a:r>
              <a:rPr lang="en-US" dirty="0" smtClean="0">
                <a:solidFill>
                  <a:srgbClr val="C00000"/>
                </a:solidFill>
              </a:rPr>
              <a:t>High.  </a:t>
            </a:r>
            <a:r>
              <a:rPr lang="en-US" dirty="0" smtClean="0"/>
              <a:t>Wear the transmitter just below the sternum and around the chest.</a:t>
            </a:r>
          </a:p>
          <a:p>
            <a:r>
              <a:rPr lang="en-US" dirty="0" smtClean="0">
                <a:solidFill>
                  <a:srgbClr val="C00000"/>
                </a:solidFill>
              </a:rPr>
              <a:t>Tight</a:t>
            </a:r>
            <a:r>
              <a:rPr lang="en-US" dirty="0" smtClean="0"/>
              <a:t>. Keep the transmitter worn on the chest tight.  You should not be able to pull the strap away from the chest.</a:t>
            </a:r>
          </a:p>
          <a:p>
            <a:r>
              <a:rPr lang="en-US" dirty="0" smtClean="0">
                <a:solidFill>
                  <a:srgbClr val="C00000"/>
                </a:solidFill>
              </a:rPr>
              <a:t>Wet. </a:t>
            </a:r>
            <a:r>
              <a:rPr lang="en-US" dirty="0" smtClean="0"/>
              <a:t>Put water on the back of the transmitter.</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rot="773950">
            <a:off x="4825729" y="1390749"/>
            <a:ext cx="1878844" cy="2269644"/>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97324">
            <a:off x="6371234" y="2839748"/>
            <a:ext cx="2750282" cy="11166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750" y="457200"/>
            <a:ext cx="2381250" cy="147637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90667">
            <a:off x="6459045" y="4356014"/>
            <a:ext cx="2240123" cy="1983060"/>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218735">
            <a:off x="4589161" y="4322442"/>
            <a:ext cx="1980833" cy="2057814"/>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ight Arrow 5"/>
          <p:cNvSpPr/>
          <p:nvPr/>
        </p:nvSpPr>
        <p:spPr>
          <a:xfrm>
            <a:off x="4419425" y="5535168"/>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3487447">
            <a:off x="8396866" y="5198430"/>
            <a:ext cx="576252" cy="1071946"/>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11449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8" presetClass="emph" presetSubtype="0" fill="hold" grpId="0" nodeType="afterEffect">
                                  <p:stCondLst>
                                    <p:cond delay="0"/>
                                  </p:stCondLst>
                                  <p:childTnLst>
                                    <p:animRot by="21600000">
                                      <p:cBhvr>
                                        <p:cTn id="13" dur="2000" fill="hold"/>
                                        <p:tgtEl>
                                          <p:spTgt spid="6"/>
                                        </p:tgtEl>
                                        <p:attrNameLst>
                                          <p:attrName>r</p:attrName>
                                        </p:attrNameLst>
                                      </p:cBhvr>
                                    </p:animRot>
                                  </p:childTnLst>
                                </p:cTn>
                              </p:par>
                            </p:childTnLst>
                          </p:cTn>
                        </p:par>
                        <p:par>
                          <p:cTn id="14" fill="hold">
                            <p:stCondLst>
                              <p:cond delay="3000"/>
                            </p:stCondLst>
                            <p:childTnLst>
                              <p:par>
                                <p:cTn id="15" presetID="8" presetClass="emph" presetSubtype="0" fill="hold" grpId="0" nodeType="afterEffect">
                                  <p:stCondLst>
                                    <p:cond delay="0"/>
                                  </p:stCondLst>
                                  <p:childTnLst>
                                    <p:animRot by="21600000">
                                      <p:cBhvr>
                                        <p:cTn id="16"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p:cNvSpPr/>
          <p:nvPr/>
        </p:nvSpPr>
        <p:spPr>
          <a:xfrm rot="1087141">
            <a:off x="5475943" y="4293094"/>
            <a:ext cx="2720879" cy="1805587"/>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p:txBody>
          <a:bodyPr/>
          <a:lstStyle/>
          <a:p>
            <a:endParaRPr lang="en-US"/>
          </a:p>
        </p:txBody>
      </p:sp>
      <p:sp>
        <p:nvSpPr>
          <p:cNvPr id="6" name="Content Placeholder 5"/>
          <p:cNvSpPr>
            <a:spLocks noGrp="1"/>
          </p:cNvSpPr>
          <p:nvPr>
            <p:ph sz="quarter" idx="4"/>
          </p:nvPr>
        </p:nvSpPr>
        <p:spPr/>
        <p:txBody>
          <a:bodyPr/>
          <a:lstStyle/>
          <a:p>
            <a:endParaRPr lang="en-US" dirty="0"/>
          </a:p>
        </p:txBody>
      </p:sp>
      <p:pic>
        <p:nvPicPr>
          <p:cNvPr id="7" name="Picture 2"/>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57200"/>
            <a:ext cx="9169220" cy="638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half" idx="3"/>
          </p:nvPr>
        </p:nvSpPr>
        <p:spPr>
          <a:xfrm>
            <a:off x="5262642" y="4648200"/>
            <a:ext cx="3728958" cy="1219200"/>
          </a:xfrm>
          <a:solidFill>
            <a:schemeClr val="accent1">
              <a:lumMod val="50000"/>
            </a:schemeClr>
          </a:solidFill>
        </p:spPr>
        <p:txBody>
          <a:bodyPr>
            <a:normAutofit fontScale="92500" lnSpcReduction="20000"/>
          </a:bodyPr>
          <a:lstStyle/>
          <a:p>
            <a:r>
              <a:rPr lang="en-US" dirty="0" smtClean="0">
                <a:solidFill>
                  <a:srgbClr val="DDB523"/>
                </a:solidFill>
              </a:rPr>
              <a:t>This student worked in their training heart rate zone and some above: Excellent workout!</a:t>
            </a:r>
            <a:endParaRPr lang="en-US" dirty="0">
              <a:solidFill>
                <a:srgbClr val="DDB523"/>
              </a:solidFill>
            </a:endParaRPr>
          </a:p>
        </p:txBody>
      </p:sp>
      <p:sp>
        <p:nvSpPr>
          <p:cNvPr id="2" name="Title 1"/>
          <p:cNvSpPr>
            <a:spLocks noGrp="1"/>
          </p:cNvSpPr>
          <p:nvPr>
            <p:ph type="title"/>
          </p:nvPr>
        </p:nvSpPr>
        <p:spPr>
          <a:xfrm>
            <a:off x="0" y="304800"/>
            <a:ext cx="9144000" cy="1022350"/>
          </a:xfrm>
        </p:spPr>
        <p:style>
          <a:lnRef idx="1">
            <a:schemeClr val="accent3"/>
          </a:lnRef>
          <a:fillRef idx="3">
            <a:schemeClr val="accent3"/>
          </a:fillRef>
          <a:effectRef idx="2">
            <a:schemeClr val="accent3"/>
          </a:effectRef>
          <a:fontRef idx="minor">
            <a:schemeClr val="lt1"/>
          </a:fontRef>
        </p:style>
        <p:txBody>
          <a:bodyPr>
            <a:normAutofit fontScale="90000"/>
          </a:bodyPr>
          <a:lstStyle/>
          <a:p>
            <a:pPr algn="r"/>
            <a:r>
              <a:rPr lang="en-US" sz="6000" dirty="0" smtClean="0"/>
              <a:t>Daily Workouts: </a:t>
            </a:r>
            <a:r>
              <a:rPr lang="en-US" sz="2700" dirty="0" smtClean="0"/>
              <a:t>downloaded &amp;</a:t>
            </a:r>
            <a:r>
              <a:rPr lang="en-US" sz="2400" dirty="0" smtClean="0"/>
              <a:t>recorded on </a:t>
            </a:r>
            <a:r>
              <a:rPr lang="en-US" sz="2400" dirty="0" err="1" smtClean="0"/>
              <a:t>TriFit</a:t>
            </a:r>
            <a:endParaRPr lang="en-US" dirty="0"/>
          </a:p>
        </p:txBody>
      </p:sp>
    </p:spTree>
    <p:extLst>
      <p:ext uri="{BB962C8B-B14F-4D97-AF65-F5344CB8AC3E}">
        <p14:creationId xmlns:p14="http://schemas.microsoft.com/office/powerpoint/2010/main" val="278842426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1751</TotalTime>
  <Words>719</Words>
  <Application>Microsoft Office PowerPoint</Application>
  <PresentationFormat>On-screen Show (4:3)</PresentationFormat>
  <Paragraphs>77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Concourse</vt:lpstr>
      <vt:lpstr>Cardiorespiratory Endurance Fitness</vt:lpstr>
      <vt:lpstr>Cardiorespiratory Endurance:</vt:lpstr>
      <vt:lpstr>Overloading &amp; the Muscle Pump:</vt:lpstr>
      <vt:lpstr>Aerobic Exercise: </vt:lpstr>
      <vt:lpstr>F.I.T.T. Safety</vt:lpstr>
      <vt:lpstr>Intensity: </vt:lpstr>
      <vt:lpstr>Polar Heart Rate Monitors</vt:lpstr>
      <vt:lpstr>Using the Polar Heart Rate Monitors:</vt:lpstr>
      <vt:lpstr>Daily Workouts: downloaded &amp;recorded on TriFit</vt:lpstr>
      <vt:lpstr>PowerPoint Presentation</vt:lpstr>
      <vt:lpstr>Individual Workouts</vt:lpstr>
      <vt:lpstr>Time or Duration:</vt:lpstr>
      <vt:lpstr>Type of Exercises:</vt:lpstr>
      <vt:lpstr>Reduced Health Risks</vt:lpstr>
      <vt:lpstr>Good Health Review &amp; Questions</vt:lpstr>
    </vt:vector>
  </TitlesOfParts>
  <Company>Canyons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Cardiorespiratory Endurance Fitness</dc:title>
  <dc:creator>Halliday, Esther</dc:creator>
  <cp:lastModifiedBy>Halliday, Esther</cp:lastModifiedBy>
  <cp:revision>78</cp:revision>
  <dcterms:created xsi:type="dcterms:W3CDTF">2013-04-03T22:50:19Z</dcterms:created>
  <dcterms:modified xsi:type="dcterms:W3CDTF">2013-10-15T17:50:00Z</dcterms:modified>
</cp:coreProperties>
</file>